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66" r:id="rId3"/>
    <p:sldId id="325" r:id="rId4"/>
    <p:sldId id="264" r:id="rId5"/>
    <p:sldId id="299" r:id="rId6"/>
    <p:sldId id="268" r:id="rId7"/>
    <p:sldId id="269" r:id="rId8"/>
    <p:sldId id="270" r:id="rId9"/>
    <p:sldId id="271" r:id="rId10"/>
    <p:sldId id="257" r:id="rId11"/>
    <p:sldId id="262" r:id="rId12"/>
    <p:sldId id="326" r:id="rId13"/>
    <p:sldId id="272" r:id="rId14"/>
    <p:sldId id="273" r:id="rId15"/>
    <p:sldId id="274" r:id="rId16"/>
    <p:sldId id="275" r:id="rId17"/>
    <p:sldId id="300" r:id="rId18"/>
    <p:sldId id="276" r:id="rId19"/>
    <p:sldId id="278" r:id="rId20"/>
    <p:sldId id="279" r:id="rId21"/>
    <p:sldId id="301" r:id="rId22"/>
    <p:sldId id="281" r:id="rId23"/>
    <p:sldId id="283" r:id="rId24"/>
    <p:sldId id="284" r:id="rId25"/>
    <p:sldId id="285" r:id="rId26"/>
    <p:sldId id="286" r:id="rId27"/>
    <p:sldId id="287" r:id="rId28"/>
    <p:sldId id="288" r:id="rId29"/>
    <p:sldId id="290" r:id="rId30"/>
    <p:sldId id="289" r:id="rId31"/>
    <p:sldId id="277" r:id="rId32"/>
    <p:sldId id="291" r:id="rId33"/>
    <p:sldId id="293" r:id="rId34"/>
    <p:sldId id="292" r:id="rId35"/>
    <p:sldId id="294" r:id="rId36"/>
    <p:sldId id="296" r:id="rId37"/>
    <p:sldId id="297" r:id="rId38"/>
    <p:sldId id="298" r:id="rId39"/>
    <p:sldId id="302" r:id="rId40"/>
    <p:sldId id="303" r:id="rId41"/>
    <p:sldId id="304" r:id="rId42"/>
    <p:sldId id="305" r:id="rId43"/>
    <p:sldId id="306" r:id="rId44"/>
    <p:sldId id="307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08" r:id="rId62"/>
    <p:sldId id="265" r:id="rId6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A5252"/>
    <a:srgbClr val="CFCFCF"/>
    <a:srgbClr val="E2E2E2"/>
    <a:srgbClr val="5E7594"/>
    <a:srgbClr val="C9DBFF"/>
    <a:srgbClr val="6D9EFF"/>
    <a:srgbClr val="EB7321"/>
    <a:srgbClr val="C7A1E3"/>
    <a:srgbClr val="F09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08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26" y="228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295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2C0F9-CB46-45DB-AF03-31918AE92731}" type="datetimeFigureOut">
              <a:rPr lang="en-NL" smtClean="0"/>
              <a:t>11/04/2022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31199-BEED-4437-B88D-EEBA265C7A2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5357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40E95-426B-4B13-BD0C-E1AF377A7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E63CDB-C609-42D7-A7DD-9FD688E9B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C3E307A-2904-4311-AF5B-6A8D5A4B0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0072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DCC9-7C0C-47C3-B9B4-FD75DF053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D6EEC-0DAE-4133-8662-B6C751D48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2B804A6-E560-4820-8192-04BB70267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2834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35003A-9D94-43CF-BF4E-F05C244CD1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80905-466C-4B91-BE64-4032D3175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89F9155-8372-49F3-899D-27557EA7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77032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63F530-695E-4864-8D1A-1377123FAAA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266825"/>
            <a:ext cx="11520000" cy="25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tIns="90000" bIns="9000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</a:defRPr>
            </a:lvl1pPr>
            <a:lvl2pPr marL="4572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2pPr>
            <a:lvl3pPr marL="9144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3pPr>
            <a:lvl4pPr marL="13716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4pPr>
            <a:lvl5pPr marL="18288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B1A47-F1D2-4BAE-AA3A-A8DDEB7F4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5E7594"/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8DE846-406D-49F7-AD76-85B3B7550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4038599"/>
            <a:ext cx="11520000" cy="2138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827AEA6-0566-4F91-B176-9B3C74919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200"/>
            <a:ext cx="11519999" cy="57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4940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228AF-581F-49F0-98F5-CCAD00F5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41200"/>
            <a:ext cx="11520000" cy="577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E715F-8C9B-45F6-8E33-5CA42774C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028700"/>
            <a:ext cx="11520000" cy="5148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9106A40-8993-4FED-A30F-AAB74F433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73097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44036-1366-4E3F-A3D7-F9660D81C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C5190-CCB5-46EC-B9D0-664FFDE3F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6ACEAFB-9C12-430E-8663-D4C0ADBF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71757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3306-E44E-4493-94BB-57ED27FA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200"/>
            <a:ext cx="10515600" cy="577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206B-513F-4430-BA2B-36D7ACD51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E6A6D-1BDD-414A-9A08-6B60A4CC4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DF0F8AB-81D6-4F0F-A388-0CD9DC6B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70773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AAD6-8C39-46A8-B47D-265C2C9E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623FC-B21D-4D95-8EB5-72191BEE0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444A1-E9DA-42B0-894F-54327ED98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5274C3-A14B-4108-A71A-DA09C58F0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87C00C-6DE8-4F35-9F98-41A39BAFEC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658B4F5-4D4E-4D68-8785-1D952DF15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7942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99D5D-195D-40AA-811E-8ABF7DC9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200"/>
            <a:ext cx="11519999" cy="5016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FC1F221-5C76-4187-B23F-9FDF6A7A2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1339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125111C-1DD4-40A6-8708-64BEA2406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27635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C442-05CB-4982-B6B1-12F82DE9B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40A99-1A66-457F-A9AC-42877008D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3F4EB-E380-47EF-8A4B-C58F1CCEE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64EBB94-0763-4DD0-85C2-A9EB1F33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8850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84064-37FC-41A6-8740-BDB4C0BB8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D9100F-1819-4EC9-8BC7-05E70477E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5EFD3-C5C7-4FAC-A022-C35DECB87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641B67B-3FC3-4B3D-B6A6-CF611BAD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032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54358-2C19-4339-B6FB-4FB69776E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019175"/>
            <a:ext cx="11520000" cy="5157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DD7E895-A571-42D5-B103-C30BD1BDE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85EE1CCF-044B-4E1E-B9BC-5D6368BFC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200"/>
            <a:ext cx="11519999" cy="501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270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2060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600"/>
        </a:spcBef>
        <a:buFont typeface="Arial" panose="020B0604020202020204" pitchFamily="34" charset="0"/>
        <a:buChar char="•"/>
        <a:defRPr sz="32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High_cliff_in_Lyse_with_climbers_6.jpg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en.wikipedia.org/wiki/en:Creative_Common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77DD53C-C5F1-43C0-9CE5-81C342ABE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889" y="4177611"/>
            <a:ext cx="2240861" cy="2240861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E2B5174-F1A5-45D7-AD9D-226C12105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50" y="1523999"/>
            <a:ext cx="11239500" cy="927789"/>
          </a:xfrm>
        </p:spPr>
        <p:txBody>
          <a:bodyPr/>
          <a:lstStyle/>
          <a:p>
            <a:pPr algn="l"/>
            <a:r>
              <a:rPr lang="en-GB" sz="6600" dirty="0"/>
              <a:t>Demystifying Python’s Internals</a:t>
            </a:r>
            <a:endParaRPr lang="en-NL" sz="6600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D164FFC1-1963-45BD-9967-17521F9FA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250" y="2482294"/>
            <a:ext cx="11315700" cy="710512"/>
          </a:xfrm>
        </p:spPr>
        <p:txBody>
          <a:bodyPr>
            <a:normAutofit/>
          </a:bodyPr>
          <a:lstStyle/>
          <a:p>
            <a:pPr algn="l"/>
            <a:r>
              <a:rPr lang="en-GB" sz="4000" dirty="0"/>
              <a:t>Diving into </a:t>
            </a:r>
            <a:r>
              <a:rPr lang="en-GB" sz="4000" dirty="0" err="1"/>
              <a:t>CPython</a:t>
            </a:r>
            <a:r>
              <a:rPr lang="en-GB" sz="4000" dirty="0"/>
              <a:t> by implementing a pipe operator</a:t>
            </a:r>
            <a:endParaRPr lang="en-NL" sz="4000" dirty="0"/>
          </a:p>
        </p:txBody>
      </p:sp>
      <p:sp>
        <p:nvSpPr>
          <p:cNvPr id="15" name="Subtitle 13">
            <a:extLst>
              <a:ext uri="{FF2B5EF4-FFF2-40B4-BE49-F238E27FC236}">
                <a16:creationId xmlns:a16="http://schemas.microsoft.com/office/drawing/2014/main" id="{67DD901C-0243-4BE2-A011-012F3888FE8D}"/>
              </a:ext>
            </a:extLst>
          </p:cNvPr>
          <p:cNvSpPr txBox="1">
            <a:spLocks/>
          </p:cNvSpPr>
          <p:nvPr/>
        </p:nvSpPr>
        <p:spPr>
          <a:xfrm>
            <a:off x="476250" y="4991100"/>
            <a:ext cx="10191750" cy="1290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4400" b="1" dirty="0"/>
              <a:t>Sebastiaan Zeeff</a:t>
            </a:r>
          </a:p>
          <a:p>
            <a:pPr algn="l">
              <a:spcBef>
                <a:spcPts val="0"/>
              </a:spcBef>
            </a:pPr>
            <a:r>
              <a:rPr lang="en-GB" sz="3600" dirty="0" err="1"/>
              <a:t>PyCon</a:t>
            </a:r>
            <a:r>
              <a:rPr lang="en-GB" sz="3600" dirty="0"/>
              <a:t> DE &amp; </a:t>
            </a:r>
            <a:r>
              <a:rPr lang="en-GB" sz="3600" dirty="0" err="1"/>
              <a:t>PyData</a:t>
            </a:r>
            <a:r>
              <a:rPr lang="en-GB" sz="3600" dirty="0"/>
              <a:t> Berlin 2022</a:t>
            </a:r>
            <a:endParaRPr lang="en-NL" sz="3600" dirty="0"/>
          </a:p>
        </p:txBody>
      </p:sp>
    </p:spTree>
    <p:extLst>
      <p:ext uri="{BB962C8B-B14F-4D97-AF65-F5344CB8AC3E}">
        <p14:creationId xmlns:p14="http://schemas.microsoft.com/office/powerpoint/2010/main" val="1719961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climbing a cliff&#10;&#10;Description automatically generated with low confidence">
            <a:extLst>
              <a:ext uri="{FF2B5EF4-FFF2-40B4-BE49-F238E27FC236}">
                <a16:creationId xmlns:a16="http://schemas.microsoft.com/office/drawing/2014/main" id="{0BC12BD3-91AC-4A81-BCE2-829E7C7A9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44700"/>
            <a:ext cx="12192000" cy="183742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EFE740-B990-4BF3-8343-A2694D334FA6}"/>
              </a:ext>
            </a:extLst>
          </p:cNvPr>
          <p:cNvSpPr/>
          <p:nvPr/>
        </p:nvSpPr>
        <p:spPr>
          <a:xfrm>
            <a:off x="165100" y="1825624"/>
            <a:ext cx="8369300" cy="1660525"/>
          </a:xfrm>
          <a:prstGeom prst="rect">
            <a:avLst/>
          </a:prstGeom>
          <a:solidFill>
            <a:srgbClr val="FFFFFF">
              <a:alpha val="8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My initial thoughts on implementing a “pipe” operator: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One, big and massive “step”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It’s difficult to know where to start </a:t>
            </a:r>
            <a:endParaRPr lang="en-NL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213E15-FDBB-4A0B-9BCA-1F74DA160FC2}"/>
              </a:ext>
            </a:extLst>
          </p:cNvPr>
          <p:cNvSpPr/>
          <p:nvPr/>
        </p:nvSpPr>
        <p:spPr>
          <a:xfrm>
            <a:off x="165100" y="6391274"/>
            <a:ext cx="5702300" cy="403226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dirty="0">
                <a:solidFill>
                  <a:schemeClr val="tx2"/>
                </a:solidFill>
              </a:rPr>
              <a:t>Image source: </a:t>
            </a:r>
            <a:r>
              <a:rPr lang="en-GB" sz="1100" dirty="0">
                <a:solidFill>
                  <a:schemeClr val="tx2"/>
                </a:solidFill>
                <a:hlinkClick r:id="rId3"/>
              </a:rPr>
              <a:t>https://commons.wikimedia.org/wiki/File:High_cliff_in_Lyse_with_climbers_6.jpg</a:t>
            </a:r>
            <a:endParaRPr lang="nl-NL" sz="1100" dirty="0">
              <a:solidFill>
                <a:schemeClr val="tx2"/>
              </a:solidFill>
            </a:endParaRPr>
          </a:p>
          <a:p>
            <a:r>
              <a:rPr lang="en-GB" sz="1100" dirty="0">
                <a:solidFill>
                  <a:schemeClr val="accent1">
                    <a:lumMod val="50000"/>
                  </a:schemeClr>
                </a:solidFill>
              </a:rPr>
              <a:t>License: </a:t>
            </a:r>
            <a:r>
              <a:rPr lang="nl-NL" sz="1100" dirty="0">
                <a:hlinkClick r:id="rId4" tooltip="w:en:Creative Commons"/>
              </a:rPr>
              <a:t>Creative </a:t>
            </a:r>
            <a:r>
              <a:rPr lang="nl-NL" sz="1100" dirty="0" err="1">
                <a:hlinkClick r:id="rId4" tooltip="w:en:Creative Commons"/>
              </a:rPr>
              <a:t>Commons</a:t>
            </a:r>
            <a:r>
              <a:rPr lang="nl-NL" sz="1100" dirty="0"/>
              <a:t> </a:t>
            </a:r>
            <a:r>
              <a:rPr lang="nl-NL" sz="1100" dirty="0">
                <a:hlinkClick r:id="rId5"/>
              </a:rPr>
              <a:t>CC0 1.0 Universal Public Domain </a:t>
            </a:r>
            <a:r>
              <a:rPr lang="nl-NL" sz="1100" dirty="0" err="1">
                <a:hlinkClick r:id="rId5"/>
              </a:rPr>
              <a:t>Dedication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057897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17B5-E771-4557-BDAA-F876E2B0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it down into small steps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948D7-A986-4C9E-A44E-629D6F4D1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171574"/>
            <a:ext cx="11520000" cy="5206999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GB" dirty="0"/>
              <a:t>Add a new token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GB" dirty="0"/>
              <a:t>Add a new grammar rule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GB" dirty="0"/>
              <a:t>Add support in the Abstract Syntax Tree</a:t>
            </a:r>
          </a:p>
          <a:p>
            <a:pPr lvl="1">
              <a:spcBef>
                <a:spcPts val="1200"/>
              </a:spcBef>
            </a:pPr>
            <a:r>
              <a:rPr lang="en-GB" sz="2800" i="1" dirty="0"/>
              <a:t>We’ll get a lot for free here!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GB" dirty="0"/>
              <a:t>Add a new “opcode” (bytecode)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GB" dirty="0"/>
              <a:t>Add compiler support for the “opcode”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GB" dirty="0"/>
              <a:t>Add a target for “opcode” in the evaluation loop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EBE9251-3BCA-4F60-9570-E0C0F271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91132" flipH="1">
            <a:off x="10738924" y="650241"/>
            <a:ext cx="1366285" cy="557692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31A87-048C-4701-BD68-6093EB718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99" y="6356350"/>
            <a:ext cx="11519999" cy="365125"/>
          </a:xfrm>
        </p:spPr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54830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5671-4DBB-4902-9D3C-429008FA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source code to execution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D9E5F-F505-4299-A43E-19A31A19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40EF63B-0914-4848-AB7F-B0465C846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00" y="989816"/>
            <a:ext cx="12192000" cy="3248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FBEAA-C2E1-4693-94FD-F5F28AE45485}"/>
              </a:ext>
            </a:extLst>
          </p:cNvPr>
          <p:cNvSpPr txBox="1"/>
          <p:nvPr/>
        </p:nvSpPr>
        <p:spPr>
          <a:xfrm>
            <a:off x="336001" y="4551826"/>
            <a:ext cx="1151999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I will only consider the new PEG parser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I'm using Python 3.9.9 as the base version</a:t>
            </a:r>
          </a:p>
        </p:txBody>
      </p:sp>
    </p:spTree>
    <p:extLst>
      <p:ext uri="{BB962C8B-B14F-4D97-AF65-F5344CB8AC3E}">
        <p14:creationId xmlns:p14="http://schemas.microsoft.com/office/powerpoint/2010/main" val="3291575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8A0B-80F2-4C8F-B5F9-642D64A6C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I: From Source Code to Abstract Syntax Tree (AST)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F7D6A3-7575-4349-9D73-6240A5AE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003B3A-784D-4567-8776-90FE26A1F662}"/>
              </a:ext>
            </a:extLst>
          </p:cNvPr>
          <p:cNvSpPr txBox="1"/>
          <p:nvPr/>
        </p:nvSpPr>
        <p:spPr>
          <a:xfrm>
            <a:off x="336000" y="3247646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87F248-EA7C-4A91-9262-E85101429377}"/>
              </a:ext>
            </a:extLst>
          </p:cNvPr>
          <p:cNvCxnSpPr>
            <a:cxnSpLocks/>
          </p:cNvCxnSpPr>
          <p:nvPr/>
        </p:nvCxnSpPr>
        <p:spPr>
          <a:xfrm>
            <a:off x="4097519" y="3662307"/>
            <a:ext cx="1577418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1C0739-A1F9-40CA-81BF-ED093844DC59}"/>
              </a:ext>
            </a:extLst>
          </p:cNvPr>
          <p:cNvGrpSpPr/>
          <p:nvPr/>
        </p:nvGrpSpPr>
        <p:grpSpPr>
          <a:xfrm>
            <a:off x="5832048" y="1234907"/>
            <a:ext cx="6010253" cy="4854801"/>
            <a:chOff x="6096000" y="1461155"/>
            <a:chExt cx="6010253" cy="485480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0809033-CAE4-41E1-B870-964ED214B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6000" y="1541128"/>
              <a:ext cx="6010253" cy="469485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915F0C-F8E3-4119-B0D0-CB87501BE552}"/>
                </a:ext>
              </a:extLst>
            </p:cNvPr>
            <p:cNvSpPr/>
            <p:nvPr/>
          </p:nvSpPr>
          <p:spPr>
            <a:xfrm>
              <a:off x="6096000" y="1461155"/>
              <a:ext cx="6010253" cy="485480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447485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AA86-7801-4F59-8BBB-60355F54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Tokenization: from raw text to a stream of tokens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9FFBD-029A-44EF-952E-4C1A3706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F00085-F792-43E6-A5E3-9CC4D6B919C9}"/>
              </a:ext>
            </a:extLst>
          </p:cNvPr>
          <p:cNvSpPr txBox="1"/>
          <p:nvPr/>
        </p:nvSpPr>
        <p:spPr>
          <a:xfrm>
            <a:off x="1498634" y="2466975"/>
            <a:ext cx="9209971" cy="1904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lIns="252000" tIns="144000" rIns="144000" bIns="144000" rtlCol="0" anchor="ctr">
            <a:noAutofit/>
          </a:bodyPr>
          <a:lstStyle/>
          <a:p>
            <a:pPr algn="ctr"/>
            <a:r>
              <a:rPr lang="en-GB" sz="7200" spc="13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7200" spc="13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2B0999-734B-4DBD-9D96-08FBED5E056E}"/>
              </a:ext>
            </a:extLst>
          </p:cNvPr>
          <p:cNvGrpSpPr/>
          <p:nvPr/>
        </p:nvGrpSpPr>
        <p:grpSpPr>
          <a:xfrm>
            <a:off x="1638391" y="2588841"/>
            <a:ext cx="8874034" cy="480868"/>
            <a:chOff x="1638391" y="2474541"/>
            <a:chExt cx="8874034" cy="480868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3FB8E4C-0931-49E0-AC46-6BA41CA9A4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91" y="2548204"/>
              <a:ext cx="8874034" cy="15322"/>
            </a:xfrm>
            <a:prstGeom prst="line">
              <a:avLst/>
            </a:prstGeom>
            <a:ln w="177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B0DE653-1265-42D3-AF29-C422AFDC28B5}"/>
                </a:ext>
              </a:extLst>
            </p:cNvPr>
            <p:cNvGrpSpPr/>
            <p:nvPr/>
          </p:nvGrpSpPr>
          <p:grpSpPr>
            <a:xfrm>
              <a:off x="1714591" y="2474541"/>
              <a:ext cx="8708763" cy="480868"/>
              <a:chOff x="1714591" y="2474541"/>
              <a:chExt cx="8708763" cy="480868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55E06D-27A7-4EEF-A0CA-9CB58551227F}"/>
                  </a:ext>
                </a:extLst>
              </p:cNvPr>
              <p:cNvCxnSpPr/>
              <p:nvPr/>
            </p:nvCxnSpPr>
            <p:spPr>
              <a:xfrm>
                <a:off x="171459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6FC6273-18F9-41D5-9FE5-525A688C8AA5}"/>
                  </a:ext>
                </a:extLst>
              </p:cNvPr>
              <p:cNvCxnSpPr/>
              <p:nvPr/>
            </p:nvCxnSpPr>
            <p:spPr>
              <a:xfrm>
                <a:off x="244032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C9E1BDF-8EFE-461E-8393-1ACEF2E06692}"/>
                  </a:ext>
                </a:extLst>
              </p:cNvPr>
              <p:cNvCxnSpPr/>
              <p:nvPr/>
            </p:nvCxnSpPr>
            <p:spPr>
              <a:xfrm>
                <a:off x="316605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EB0FBB0-8EB7-450F-9FD1-CFF79A183E5E}"/>
                  </a:ext>
                </a:extLst>
              </p:cNvPr>
              <p:cNvCxnSpPr/>
              <p:nvPr/>
            </p:nvCxnSpPr>
            <p:spPr>
              <a:xfrm>
                <a:off x="389178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74C8AFC-0500-455D-8F73-BF44A9ADDE8E}"/>
                  </a:ext>
                </a:extLst>
              </p:cNvPr>
              <p:cNvCxnSpPr/>
              <p:nvPr/>
            </p:nvCxnSpPr>
            <p:spPr>
              <a:xfrm>
                <a:off x="461751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128EC99-7CC9-4036-A98F-03BD86637BB4}"/>
                  </a:ext>
                </a:extLst>
              </p:cNvPr>
              <p:cNvCxnSpPr/>
              <p:nvPr/>
            </p:nvCxnSpPr>
            <p:spPr>
              <a:xfrm>
                <a:off x="534324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251206D-25F2-4D3D-85C9-45908B2CA6D1}"/>
                  </a:ext>
                </a:extLst>
              </p:cNvPr>
              <p:cNvCxnSpPr/>
              <p:nvPr/>
            </p:nvCxnSpPr>
            <p:spPr>
              <a:xfrm>
                <a:off x="606897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9A7E3AB-C8F0-4C50-A585-9AF7EBEA56BF}"/>
                  </a:ext>
                </a:extLst>
              </p:cNvPr>
              <p:cNvCxnSpPr/>
              <p:nvPr/>
            </p:nvCxnSpPr>
            <p:spPr>
              <a:xfrm>
                <a:off x="679470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E9A730B-73A6-4DFD-BE2C-0C28729A9102}"/>
                  </a:ext>
                </a:extLst>
              </p:cNvPr>
              <p:cNvCxnSpPr/>
              <p:nvPr/>
            </p:nvCxnSpPr>
            <p:spPr>
              <a:xfrm>
                <a:off x="752043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D512776-4473-4545-B5AC-70826D907A4B}"/>
                  </a:ext>
                </a:extLst>
              </p:cNvPr>
              <p:cNvCxnSpPr/>
              <p:nvPr/>
            </p:nvCxnSpPr>
            <p:spPr>
              <a:xfrm>
                <a:off x="824616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0B4A308-6EE1-4B24-A3CC-FBF9768E750B}"/>
                  </a:ext>
                </a:extLst>
              </p:cNvPr>
              <p:cNvCxnSpPr/>
              <p:nvPr/>
            </p:nvCxnSpPr>
            <p:spPr>
              <a:xfrm>
                <a:off x="897189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8D57AC9-3ADC-4766-A297-ACBEE2EF3944}"/>
                  </a:ext>
                </a:extLst>
              </p:cNvPr>
              <p:cNvCxnSpPr/>
              <p:nvPr/>
            </p:nvCxnSpPr>
            <p:spPr>
              <a:xfrm>
                <a:off x="969762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A067C60-69C8-4C65-AA9C-585E8E435030}"/>
                  </a:ext>
                </a:extLst>
              </p:cNvPr>
              <p:cNvCxnSpPr/>
              <p:nvPr/>
            </p:nvCxnSpPr>
            <p:spPr>
              <a:xfrm>
                <a:off x="10423354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0BF9072-6A2D-439D-A64E-84296576AA69}"/>
              </a:ext>
            </a:extLst>
          </p:cNvPr>
          <p:cNvGrpSpPr/>
          <p:nvPr/>
        </p:nvGrpSpPr>
        <p:grpSpPr>
          <a:xfrm>
            <a:off x="1638391" y="3737224"/>
            <a:ext cx="1611803" cy="480868"/>
            <a:chOff x="1638391" y="3651499"/>
            <a:chExt cx="1611803" cy="48086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6579784-243D-41A9-9BA1-8EB43706A34D}"/>
                </a:ext>
              </a:extLst>
            </p:cNvPr>
            <p:cNvCxnSpPr>
              <a:cxnSpLocks/>
            </p:cNvCxnSpPr>
            <p:nvPr/>
          </p:nvCxnSpPr>
          <p:spPr>
            <a:xfrm>
              <a:off x="1638391" y="4044264"/>
              <a:ext cx="1611803" cy="0"/>
            </a:xfrm>
            <a:prstGeom prst="line">
              <a:avLst/>
            </a:prstGeom>
            <a:ln w="177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3D2D31-80FD-4705-933B-4FBAAA039B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4591" y="3651499"/>
              <a:ext cx="0" cy="480868"/>
            </a:xfrm>
            <a:prstGeom prst="line">
              <a:avLst/>
            </a:prstGeom>
            <a:ln w="177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67DB128-13EB-4757-90D3-9D4C804AC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6051" y="3651499"/>
              <a:ext cx="0" cy="480868"/>
            </a:xfrm>
            <a:prstGeom prst="line">
              <a:avLst/>
            </a:prstGeom>
            <a:ln w="177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EB17066-8F9C-424F-92CA-741C1A9E90EE}"/>
              </a:ext>
            </a:extLst>
          </p:cNvPr>
          <p:cNvGrpSpPr/>
          <p:nvPr/>
        </p:nvGrpSpPr>
        <p:grpSpPr>
          <a:xfrm>
            <a:off x="3802084" y="3737224"/>
            <a:ext cx="1627166" cy="480868"/>
            <a:chOff x="3802084" y="3651499"/>
            <a:chExt cx="1627166" cy="48086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1063AA9-6AA4-4DFE-B352-0825941BF0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1781" y="3651499"/>
              <a:ext cx="0" cy="480868"/>
            </a:xfrm>
            <a:prstGeom prst="line">
              <a:avLst/>
            </a:prstGeom>
            <a:ln w="177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A9BAA34-4688-4500-B483-65CD4D6ED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3241" y="3651499"/>
              <a:ext cx="0" cy="480868"/>
            </a:xfrm>
            <a:prstGeom prst="line">
              <a:avLst/>
            </a:prstGeom>
            <a:ln w="177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31725F7-72BF-4E10-AAAC-C424480D356B}"/>
                </a:ext>
              </a:extLst>
            </p:cNvPr>
            <p:cNvCxnSpPr>
              <a:cxnSpLocks/>
            </p:cNvCxnSpPr>
            <p:nvPr/>
          </p:nvCxnSpPr>
          <p:spPr>
            <a:xfrm>
              <a:off x="3802084" y="4041882"/>
              <a:ext cx="1627166" cy="3862"/>
            </a:xfrm>
            <a:prstGeom prst="line">
              <a:avLst/>
            </a:prstGeom>
            <a:ln w="177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5322ED-41F4-4AB6-8C45-5B618B375259}"/>
              </a:ext>
            </a:extLst>
          </p:cNvPr>
          <p:cNvGrpSpPr/>
          <p:nvPr/>
        </p:nvGrpSpPr>
        <p:grpSpPr>
          <a:xfrm>
            <a:off x="5981140" y="3737224"/>
            <a:ext cx="4531285" cy="480868"/>
            <a:chOff x="5981140" y="3651499"/>
            <a:chExt cx="4531285" cy="4808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50552B5-1541-43CA-951A-C0A3779938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8971" y="3651499"/>
              <a:ext cx="0" cy="480868"/>
            </a:xfrm>
            <a:prstGeom prst="line">
              <a:avLst/>
            </a:prstGeom>
            <a:ln w="177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9794B3B-B5BD-4EF8-8291-D15E51775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3354" y="3651499"/>
              <a:ext cx="0" cy="480868"/>
            </a:xfrm>
            <a:prstGeom prst="line">
              <a:avLst/>
            </a:prstGeom>
            <a:ln w="177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9558BC5-5512-40A9-833A-8785C4391635}"/>
                </a:ext>
              </a:extLst>
            </p:cNvPr>
            <p:cNvCxnSpPr>
              <a:cxnSpLocks/>
            </p:cNvCxnSpPr>
            <p:nvPr/>
          </p:nvCxnSpPr>
          <p:spPr>
            <a:xfrm>
              <a:off x="5981140" y="4044264"/>
              <a:ext cx="4531285" cy="0"/>
            </a:xfrm>
            <a:prstGeom prst="line">
              <a:avLst/>
            </a:prstGeom>
            <a:ln w="177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5500DA2-D7A2-4E73-BD03-604FEA80520D}"/>
              </a:ext>
            </a:extLst>
          </p:cNvPr>
          <p:cNvGrpSpPr/>
          <p:nvPr/>
        </p:nvGrpSpPr>
        <p:grpSpPr>
          <a:xfrm>
            <a:off x="1149111" y="4279948"/>
            <a:ext cx="1744388" cy="2085103"/>
            <a:chOff x="1149111" y="4279948"/>
            <a:chExt cx="1744388" cy="2085103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0C98212-26E1-4EC4-886A-605C388BD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1305" y="4279948"/>
              <a:ext cx="419016" cy="96896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054C744-AFC8-475A-8516-686A228DB0A7}"/>
                </a:ext>
              </a:extLst>
            </p:cNvPr>
            <p:cNvSpPr txBox="1"/>
            <p:nvPr/>
          </p:nvSpPr>
          <p:spPr>
            <a:xfrm>
              <a:off x="1149111" y="5287833"/>
              <a:ext cx="174438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NUMBER</a:t>
              </a:r>
            </a:p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token</a:t>
              </a:r>
              <a:endParaRPr lang="en-NL" sz="32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DD5BE2-7AB5-4B24-8E21-A311A587BBFE}"/>
              </a:ext>
            </a:extLst>
          </p:cNvPr>
          <p:cNvGrpSpPr/>
          <p:nvPr/>
        </p:nvGrpSpPr>
        <p:grpSpPr>
          <a:xfrm>
            <a:off x="8314941" y="4279948"/>
            <a:ext cx="1263487" cy="2085103"/>
            <a:chOff x="7857740" y="4279948"/>
            <a:chExt cx="1263487" cy="2085103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3BC98D9-4736-4C70-BE4D-E44BCADC25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69718" y="4279948"/>
              <a:ext cx="419016" cy="96896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706BA4A-5263-4D76-A74A-946023E8D5EF}"/>
                </a:ext>
              </a:extLst>
            </p:cNvPr>
            <p:cNvSpPr txBox="1"/>
            <p:nvPr/>
          </p:nvSpPr>
          <p:spPr>
            <a:xfrm>
              <a:off x="7857740" y="5287833"/>
              <a:ext cx="126348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NAME</a:t>
              </a:r>
            </a:p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token</a:t>
              </a:r>
              <a:endParaRPr lang="en-NL" sz="32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DB3AC4C-6500-4FF5-AD32-03322B318DF6}"/>
              </a:ext>
            </a:extLst>
          </p:cNvPr>
          <p:cNvGrpSpPr/>
          <p:nvPr/>
        </p:nvGrpSpPr>
        <p:grpSpPr>
          <a:xfrm>
            <a:off x="4539520" y="4279948"/>
            <a:ext cx="1156856" cy="2085103"/>
            <a:chOff x="4539520" y="4279948"/>
            <a:chExt cx="1156856" cy="2085103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DD2A3E6-F8B9-43E2-AA08-DD93C38DD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1932" y="4279948"/>
              <a:ext cx="419016" cy="96896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93CE97D-6A1F-49F5-8C60-7822E6295296}"/>
                </a:ext>
              </a:extLst>
            </p:cNvPr>
            <p:cNvSpPr txBox="1"/>
            <p:nvPr/>
          </p:nvSpPr>
          <p:spPr>
            <a:xfrm>
              <a:off x="4539520" y="5287833"/>
              <a:ext cx="115685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???</a:t>
              </a:r>
            </a:p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token</a:t>
              </a:r>
              <a:endParaRPr lang="en-NL" sz="32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50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648461"/>
            <a:ext cx="11520000" cy="2875914"/>
          </a:xfrm>
        </p:spPr>
        <p:txBody>
          <a:bodyPr>
            <a:normAutofit/>
          </a:bodyPr>
          <a:lstStyle/>
          <a:p>
            <a:r>
              <a:rPr lang="nl-NL" sz="2400" dirty="0">
                <a:solidFill>
                  <a:schemeClr val="bg1">
                    <a:lumMod val="65000"/>
                  </a:schemeClr>
                </a:solidFill>
              </a:rPr>
              <a:t># (...)</a:t>
            </a:r>
          </a:p>
          <a:p>
            <a:r>
              <a:rPr lang="nl-NL" sz="2400" dirty="0"/>
              <a:t>ATEQUAL                 '@='</a:t>
            </a:r>
          </a:p>
          <a:p>
            <a:r>
              <a:rPr lang="nl-NL" sz="2400" dirty="0"/>
              <a:t>RARROW                  '-&gt;'</a:t>
            </a:r>
          </a:p>
          <a:p>
            <a:r>
              <a:rPr lang="nl-NL" sz="2400" dirty="0"/>
              <a:t>ELLIPSIS                '...'</a:t>
            </a:r>
          </a:p>
          <a:p>
            <a:r>
              <a:rPr lang="nl-NL" sz="2400" dirty="0"/>
              <a:t>COLONEQUAL              ':='</a:t>
            </a:r>
          </a:p>
          <a:p>
            <a:r>
              <a:rPr lang="nl-NL" sz="2400" dirty="0"/>
              <a:t>VBARGREATER             '|&gt;'</a:t>
            </a:r>
            <a:endParaRPr lang="en-NL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Grammar/Tokens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Tokenization: Add a token for the operator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EE5F6A-11C8-4B34-9118-68C277DA8DA5}"/>
              </a:ext>
            </a:extLst>
          </p:cNvPr>
          <p:cNvGrpSpPr/>
          <p:nvPr/>
        </p:nvGrpSpPr>
        <p:grpSpPr>
          <a:xfrm>
            <a:off x="259799" y="4718687"/>
            <a:ext cx="11596200" cy="1569716"/>
            <a:chOff x="259799" y="4804412"/>
            <a:chExt cx="11596200" cy="1569716"/>
          </a:xfrm>
        </p:grpSpPr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96B11108-B918-44FF-8C1B-3B1DE056A376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regen-token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0F4C2-7754-40F4-BC78-C22A5C90792E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Content Placeholder 5">
              <a:extLst>
                <a:ext uri="{FF2B5EF4-FFF2-40B4-BE49-F238E27FC236}">
                  <a16:creationId xmlns:a16="http://schemas.microsoft.com/office/drawing/2014/main" id="{786F80F6-17EE-4106-B95A-967663FA9EC3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--regen</a:t>
              </a:r>
              <a:endParaRPr lang="en-NL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F39C7-EE4F-4AC2-B451-F85D840F2FF4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740715C-7529-4BBA-BB40-A624B532DE08}"/>
              </a:ext>
            </a:extLst>
          </p:cNvPr>
          <p:cNvSpPr txBox="1">
            <a:spLocks/>
          </p:cNvSpPr>
          <p:nvPr/>
        </p:nvSpPr>
        <p:spPr>
          <a:xfrm>
            <a:off x="429170" y="3936369"/>
            <a:ext cx="9798599" cy="5035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90000" rIns="91440" bIns="9000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185019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5EB72-5D91-468B-B4EB-CBC8384A20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2028308"/>
            <a:ext cx="11520000" cy="3686175"/>
          </a:xfrm>
        </p:spPr>
        <p:txBody>
          <a:bodyPr>
            <a:normAutofit/>
          </a:bodyPr>
          <a:lstStyle/>
          <a:p>
            <a:r>
              <a:rPr lang="nl-NL" sz="3200" dirty="0">
                <a:solidFill>
                  <a:schemeClr val="bg1">
                    <a:lumMod val="75000"/>
                  </a:schemeClr>
                </a:solidFill>
              </a:rPr>
              <a:t>0,0-0,0:            ENCODING       'utf-8'</a:t>
            </a:r>
          </a:p>
          <a:p>
            <a:r>
              <a:rPr lang="nl-NL" sz="3200" dirty="0">
                <a:solidFill>
                  <a:schemeClr val="bg1">
                    <a:lumMod val="75000"/>
                  </a:schemeClr>
                </a:solidFill>
              </a:rPr>
              <a:t>1,0-1,2:            NUMBER         '10'</a:t>
            </a:r>
          </a:p>
          <a:p>
            <a:r>
              <a:rPr lang="nl-NL" sz="3200" dirty="0">
                <a:solidFill>
                  <a:schemeClr val="bg1">
                    <a:lumMod val="95000"/>
                  </a:schemeClr>
                </a:solidFill>
              </a:rPr>
              <a:t>1,3-1,5:            VBARGREATER    '|&gt;'</a:t>
            </a:r>
          </a:p>
          <a:p>
            <a:r>
              <a:rPr lang="nl-NL" sz="3200" dirty="0">
                <a:solidFill>
                  <a:schemeClr val="bg1">
                    <a:lumMod val="75000"/>
                  </a:schemeClr>
                </a:solidFill>
              </a:rPr>
              <a:t>1,6-1,12:           NAME           'double'</a:t>
            </a:r>
          </a:p>
          <a:p>
            <a:r>
              <a:rPr lang="nl-NL" sz="3200" dirty="0">
                <a:solidFill>
                  <a:schemeClr val="bg1">
                    <a:lumMod val="75000"/>
                  </a:schemeClr>
                </a:solidFill>
              </a:rPr>
              <a:t>1,12-1,14:          NEWLINE        '\r\n'</a:t>
            </a:r>
          </a:p>
          <a:p>
            <a:r>
              <a:rPr lang="nl-NL" sz="3200" dirty="0">
                <a:solidFill>
                  <a:schemeClr val="bg1">
                    <a:lumMod val="75000"/>
                  </a:schemeClr>
                </a:solidFill>
              </a:rPr>
              <a:t>2,0-2,0:            ENDMARKER      ''</a:t>
            </a:r>
            <a:endParaRPr lang="en-NL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93DDE9-2670-42AA-AC98-4E59F2F8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8CFFA6-12DA-4F36-99A6-F2B4DA3B6686}"/>
              </a:ext>
            </a:extLst>
          </p:cNvPr>
          <p:cNvSpPr/>
          <p:nvPr/>
        </p:nvSpPr>
        <p:spPr>
          <a:xfrm>
            <a:off x="335999" y="3291795"/>
            <a:ext cx="10008151" cy="6105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742C019-3A8C-4395-8C71-887B3591093B}"/>
              </a:ext>
            </a:extLst>
          </p:cNvPr>
          <p:cNvSpPr txBox="1">
            <a:spLocks/>
          </p:cNvSpPr>
          <p:nvPr/>
        </p:nvSpPr>
        <p:spPr>
          <a:xfrm>
            <a:off x="335999" y="564356"/>
            <a:ext cx="11520000" cy="7744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90000" rIns="91440" bIns="900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92D050"/>
                </a:solidFill>
              </a:rPr>
              <a:t>$ </a:t>
            </a:r>
            <a:r>
              <a:rPr lang="en-GB" sz="3200" dirty="0"/>
              <a:t>python -m tokenize -e some_file.py</a:t>
            </a:r>
            <a:endParaRPr lang="en-NL" sz="3200" dirty="0"/>
          </a:p>
        </p:txBody>
      </p:sp>
    </p:spTree>
    <p:extLst>
      <p:ext uri="{BB962C8B-B14F-4D97-AF65-F5344CB8AC3E}">
        <p14:creationId xmlns:p14="http://schemas.microsoft.com/office/powerpoint/2010/main" val="87963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1: Progress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17965" y="750229"/>
            <a:ext cx="9156072" cy="364420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44EE2-2F8C-41DE-ACBE-FA3311EA30AB}"/>
              </a:ext>
            </a:extLst>
          </p:cNvPr>
          <p:cNvSpPr txBox="1"/>
          <p:nvPr/>
        </p:nvSpPr>
        <p:spPr>
          <a:xfrm>
            <a:off x="2109457" y="4452240"/>
            <a:ext cx="797308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To do in part 1: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Add support</a:t>
            </a:r>
            <a:r>
              <a:rPr kumimoji="0" lang="en-GB" sz="32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 for the operator in the grammar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Add support for the operator</a:t>
            </a:r>
            <a:r>
              <a:rPr kumimoji="0" lang="en-GB" sz="32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 in the AST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132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85442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'+' 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endParaRPr lang="nl-NL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endParaRPr lang="nl-NL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   | NUMBER</a:t>
            </a:r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041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EA4D8-A4EC-4A80-89FF-8B6766C10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6"/>
            <a:ext cx="10515600" cy="577850"/>
          </a:xfrm>
        </p:spPr>
        <p:txBody>
          <a:bodyPr/>
          <a:lstStyle/>
          <a:p>
            <a:pPr algn="ctr"/>
            <a:r>
              <a:rPr lang="en-GB" sz="4400" dirty="0"/>
              <a:t>Sebastiaan Zeeff</a:t>
            </a:r>
            <a:endParaRPr lang="en-NL" sz="4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AB2EB0-7237-42CF-8AFC-EBC764265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0754029C-0B14-4D23-B87C-D8A772548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76" y="2202256"/>
            <a:ext cx="4546416" cy="1413876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2DC8D0F-B844-4D4F-845A-116409725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402" y="4209033"/>
            <a:ext cx="4716648" cy="158449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F7E95E8-91ED-42F2-80F4-E766DDED6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9776" y="4331785"/>
            <a:ext cx="4691421" cy="127736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BB5927-12EB-42DE-96A6-87B815361C71}"/>
              </a:ext>
            </a:extLst>
          </p:cNvPr>
          <p:cNvGrpSpPr/>
          <p:nvPr/>
        </p:nvGrpSpPr>
        <p:grpSpPr>
          <a:xfrm>
            <a:off x="6351402" y="2123086"/>
            <a:ext cx="4716648" cy="1572216"/>
            <a:chOff x="6275202" y="1994137"/>
            <a:chExt cx="4716648" cy="1572216"/>
          </a:xfrm>
        </p:grpSpPr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A14B7793-A422-468C-B828-5DFB271E6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202" y="1994137"/>
              <a:ext cx="4716648" cy="1572216"/>
            </a:xfrm>
            <a:prstGeom prst="rect">
              <a:avLst/>
            </a:prstGeom>
          </p:spPr>
        </p:pic>
        <p:pic>
          <p:nvPicPr>
            <p:cNvPr id="18" name="Picture 17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A3F815E7-A2F6-40AC-986F-A108CCC9E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877" y="2293584"/>
              <a:ext cx="973323" cy="973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6854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145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1B2822-C8E6-492B-8FE7-0123D94CCEFB}"/>
              </a:ext>
            </a:extLst>
          </p:cNvPr>
          <p:cNvSpPr/>
          <p:nvPr/>
        </p:nvSpPr>
        <p:spPr>
          <a:xfrm>
            <a:off x="590550" y="3028950"/>
            <a:ext cx="52387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F0A0E3-7A12-49C7-8F07-682DAB85F033}"/>
              </a:ext>
            </a:extLst>
          </p:cNvPr>
          <p:cNvSpPr/>
          <p:nvPr/>
        </p:nvSpPr>
        <p:spPr>
          <a:xfrm>
            <a:off x="590550" y="3490850"/>
            <a:ext cx="52387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27F80E-4050-409E-A11F-A8F2127D6355}"/>
              </a:ext>
            </a:extLst>
          </p:cNvPr>
          <p:cNvSpPr/>
          <p:nvPr/>
        </p:nvSpPr>
        <p:spPr>
          <a:xfrm>
            <a:off x="590550" y="4911662"/>
            <a:ext cx="52387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F0F360-265B-42B4-97EE-A0816453BE00}"/>
              </a:ext>
            </a:extLst>
          </p:cNvPr>
          <p:cNvSpPr/>
          <p:nvPr/>
        </p:nvSpPr>
        <p:spPr>
          <a:xfrm>
            <a:off x="590550" y="5340287"/>
            <a:ext cx="52387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702566-04EF-45B3-8D91-9F5F53B0B387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B42CF8-542B-40EE-A64E-13C8F155A95A}"/>
              </a:ext>
            </a:extLst>
          </p:cNvPr>
          <p:cNvSpPr/>
          <p:nvPr/>
        </p:nvSpPr>
        <p:spPr>
          <a:xfrm>
            <a:off x="590550" y="3488944"/>
            <a:ext cx="52387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BE7D77EE-AC3E-4F52-A264-D7C590C11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8377" y="3501572"/>
            <a:ext cx="631548" cy="63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1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27F80E-4050-409E-A11F-A8F2127D6355}"/>
              </a:ext>
            </a:extLst>
          </p:cNvPr>
          <p:cNvSpPr/>
          <p:nvPr/>
        </p:nvSpPr>
        <p:spPr>
          <a:xfrm>
            <a:off x="590550" y="3972089"/>
            <a:ext cx="52387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672A4123-3394-4E10-AC27-453B82EC9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413" y="3429000"/>
            <a:ext cx="579601" cy="5796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84A8D7A-1683-47E7-9713-66431B393023}"/>
              </a:ext>
            </a:extLst>
          </p:cNvPr>
          <p:cNvSpPr/>
          <p:nvPr/>
        </p:nvSpPr>
        <p:spPr>
          <a:xfrm>
            <a:off x="590550" y="4899189"/>
            <a:ext cx="52387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FB5C9B-315A-417C-B4C4-45D35E1D4518}"/>
              </a:ext>
            </a:extLst>
          </p:cNvPr>
          <p:cNvSpPr/>
          <p:nvPr/>
        </p:nvSpPr>
        <p:spPr>
          <a:xfrm>
            <a:off x="590550" y="5356389"/>
            <a:ext cx="52387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1DFA4A-38CC-4D6E-A60C-807326EF93DE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840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6" grpId="0" animBg="1"/>
      <p:bldP spid="16" grpId="1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spc="800" dirty="0">
                <a:solidFill>
                  <a:schemeClr val="bg1">
                    <a:lumMod val="95000"/>
                  </a:schemeClr>
                </a:solidFill>
              </a:rPr>
              <a:t>1 + 2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FED502-2736-47C6-9E77-EDB0E405D2E7}"/>
              </a:ext>
            </a:extLst>
          </p:cNvPr>
          <p:cNvSpPr/>
          <p:nvPr/>
        </p:nvSpPr>
        <p:spPr>
          <a:xfrm>
            <a:off x="6324599" y="2790825"/>
            <a:ext cx="1990725" cy="89535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57B9C9-A727-413F-A52D-7CDA2836B1CD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F2C478-218D-4AD7-9B08-24E23BC2F06E}"/>
              </a:ext>
            </a:extLst>
          </p:cNvPr>
          <p:cNvSpPr/>
          <p:nvPr/>
        </p:nvSpPr>
        <p:spPr>
          <a:xfrm>
            <a:off x="775335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924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spc="800" dirty="0">
                <a:solidFill>
                  <a:schemeClr val="bg1">
                    <a:lumMod val="95000"/>
                  </a:schemeClr>
                </a:solidFill>
              </a:rPr>
              <a:t>1 + 2 + 3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294B6D-763B-42A0-89FD-E40E1FB6AF26}"/>
              </a:ext>
            </a:extLst>
          </p:cNvPr>
          <p:cNvSpPr/>
          <p:nvPr/>
        </p:nvSpPr>
        <p:spPr>
          <a:xfrm>
            <a:off x="6324599" y="2790825"/>
            <a:ext cx="1990725" cy="89535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B0F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F0387C-F929-49DF-82F6-90E591585817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97DB1E-07AE-4B21-852E-35FF0451A5EB}"/>
              </a:ext>
            </a:extLst>
          </p:cNvPr>
          <p:cNvSpPr/>
          <p:nvPr/>
        </p:nvSpPr>
        <p:spPr>
          <a:xfrm>
            <a:off x="775335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3567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spc="800" dirty="0">
                <a:solidFill>
                  <a:schemeClr val="bg1">
                    <a:lumMod val="95000"/>
                  </a:schemeClr>
                </a:solidFill>
              </a:rPr>
              <a:t>1 + 2 + 3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A888AE-E53B-4DB2-A9AF-A209A8BF6D18}"/>
              </a:ext>
            </a:extLst>
          </p:cNvPr>
          <p:cNvSpPr/>
          <p:nvPr/>
        </p:nvSpPr>
        <p:spPr>
          <a:xfrm>
            <a:off x="6057902" y="2676525"/>
            <a:ext cx="3609972" cy="11430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BAC769-2E2E-45CA-BC5D-2E08868F9A03}"/>
              </a:ext>
            </a:extLst>
          </p:cNvPr>
          <p:cNvSpPr/>
          <p:nvPr/>
        </p:nvSpPr>
        <p:spPr>
          <a:xfrm>
            <a:off x="6324599" y="2790825"/>
            <a:ext cx="1990725" cy="89535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B0F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4343AF-D1E9-4F1C-9F3A-0A5205F94F88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8A6F5E-A922-4C5E-BB55-AECF5D43B010}"/>
              </a:ext>
            </a:extLst>
          </p:cNvPr>
          <p:cNvSpPr/>
          <p:nvPr/>
        </p:nvSpPr>
        <p:spPr>
          <a:xfrm>
            <a:off x="775335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02091-87AF-4ADD-82C3-5E6B523545B2}"/>
              </a:ext>
            </a:extLst>
          </p:cNvPr>
          <p:cNvSpPr/>
          <p:nvPr/>
        </p:nvSpPr>
        <p:spPr>
          <a:xfrm>
            <a:off x="9039225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1910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</p:spPr>
        <p:txBody>
          <a:bodyPr>
            <a:normAutofit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  <a:p>
            <a:endParaRPr lang="nl-NL" sz="2200" dirty="0"/>
          </a:p>
          <a:p>
            <a:r>
              <a:rPr lang="nl-NL" sz="2200" dirty="0">
                <a:solidFill>
                  <a:schemeClr val="bg1">
                    <a:lumMod val="65000"/>
                  </a:schemeClr>
                </a:solidFill>
              </a:rPr>
              <a:t># (...)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2762668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/>
              <a:t> </a:t>
            </a:r>
          </a:p>
          <a:p>
            <a:r>
              <a:rPr lang="nl-NL" sz="2200" dirty="0"/>
              <a:t> </a:t>
            </a:r>
          </a:p>
          <a:p>
            <a:r>
              <a:rPr lang="nl-NL" sz="2200" dirty="0"/>
              <a:t> </a:t>
            </a:r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3311299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/>
              <a:t>pipe[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pipe '|&gt;' </a:t>
            </a:r>
            <a:r>
              <a:rPr lang="nl-NL" sz="2200" dirty="0" err="1"/>
              <a:t>sum</a:t>
            </a:r>
            <a:endParaRPr lang="nl-NL" sz="2200" dirty="0"/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9975-B7D6-492F-8D5F-A75DE7DE15EB}"/>
              </a:ext>
            </a:extLst>
          </p:cNvPr>
          <p:cNvSpPr/>
          <p:nvPr/>
        </p:nvSpPr>
        <p:spPr>
          <a:xfrm>
            <a:off x="990600" y="3746550"/>
            <a:ext cx="2838450" cy="409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888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>
                <a:solidFill>
                  <a:srgbClr val="00B0F0"/>
                </a:solidFill>
              </a:rPr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>
                <a:solidFill>
                  <a:srgbClr val="00B0F0"/>
                </a:solidFill>
              </a:rPr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>
                <a:solidFill>
                  <a:srgbClr val="00B0F0"/>
                </a:solidFill>
              </a:rPr>
              <a:t>sum</a:t>
            </a:r>
            <a:endParaRPr lang="nl-NL" sz="2200" dirty="0">
              <a:solidFill>
                <a:srgbClr val="00B0F0"/>
              </a:solidFill>
            </a:endParaRPr>
          </a:p>
          <a:p>
            <a:endParaRPr lang="nl-NL" sz="2200" dirty="0"/>
          </a:p>
          <a:p>
            <a:r>
              <a:rPr lang="nl-NL" sz="2200" dirty="0"/>
              <a:t>pipe[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pipe '|&gt;' </a:t>
            </a:r>
            <a:r>
              <a:rPr lang="nl-NL" sz="2200" dirty="0" err="1"/>
              <a:t>sum</a:t>
            </a:r>
            <a:endParaRPr lang="nl-NL" sz="2200" dirty="0"/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>
                <a:solidFill>
                  <a:srgbClr val="00B0F0"/>
                </a:solidFill>
              </a:rPr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1363020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19163-EE6F-400F-879B-7181B98BE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92892"/>
            <a:ext cx="11520000" cy="577850"/>
          </a:xfrm>
        </p:spPr>
        <p:txBody>
          <a:bodyPr/>
          <a:lstStyle/>
          <a:p>
            <a:r>
              <a:rPr lang="en-GB" dirty="0"/>
              <a:t>Talk Outline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FB631-B777-43D1-AB39-987461B4A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023042"/>
            <a:ext cx="11520000" cy="5593758"/>
          </a:xfrm>
        </p:spPr>
        <p:txBody>
          <a:bodyPr>
            <a:normAutofit/>
          </a:bodyPr>
          <a:lstStyle/>
          <a:p>
            <a:r>
              <a:rPr lang="en-GB" dirty="0"/>
              <a:t>We're going to dive into </a:t>
            </a:r>
            <a:r>
              <a:rPr lang="en-GB" b="1" dirty="0" err="1"/>
              <a:t>CPython's</a:t>
            </a:r>
            <a:r>
              <a:rPr lang="en-GB" b="1" dirty="0"/>
              <a:t> Internals</a:t>
            </a:r>
            <a:r>
              <a:rPr lang="en-GB" dirty="0"/>
              <a:t>, including:</a:t>
            </a:r>
          </a:p>
          <a:p>
            <a:pPr lvl="1"/>
            <a:r>
              <a:rPr lang="en-GB" sz="2600" dirty="0"/>
              <a:t>Tokens, Grammar, &amp; the PEG parser</a:t>
            </a:r>
          </a:p>
          <a:p>
            <a:pPr lvl="1"/>
            <a:r>
              <a:rPr lang="en-GB" sz="2600" dirty="0"/>
              <a:t>Abstract Syntax Tree (AST)</a:t>
            </a:r>
          </a:p>
          <a:p>
            <a:pPr lvl="1"/>
            <a:r>
              <a:rPr lang="en-GB" sz="2600" dirty="0"/>
              <a:t>The compiler, bytecode, and "opcodes" (instructions)</a:t>
            </a:r>
          </a:p>
          <a:p>
            <a:pPr lvl="1"/>
            <a:r>
              <a:rPr lang="en-GB" sz="2600" dirty="0"/>
              <a:t>The Evaluation Loop</a:t>
            </a:r>
          </a:p>
          <a:p>
            <a:pPr>
              <a:spcBef>
                <a:spcPts val="2400"/>
              </a:spcBef>
            </a:pPr>
            <a:r>
              <a:rPr lang="en-GB" dirty="0"/>
              <a:t>We'll do by going through the implementing a </a:t>
            </a:r>
            <a:r>
              <a:rPr lang="en-GB" b="1" dirty="0"/>
              <a:t>pipe operator</a:t>
            </a:r>
          </a:p>
          <a:p>
            <a:pPr>
              <a:spcBef>
                <a:spcPts val="2400"/>
              </a:spcBef>
            </a:pPr>
            <a:r>
              <a:rPr lang="en-GB" dirty="0"/>
              <a:t>Due to </a:t>
            </a:r>
            <a:r>
              <a:rPr lang="en-GB" b="1" dirty="0"/>
              <a:t>time constraints, </a:t>
            </a:r>
            <a:r>
              <a:rPr lang="en-GB" dirty="0"/>
              <a:t>this talk will feature</a:t>
            </a:r>
            <a:r>
              <a:rPr lang="en-GB" b="1" dirty="0"/>
              <a:t>:</a:t>
            </a:r>
          </a:p>
          <a:p>
            <a:pPr lvl="1"/>
            <a:r>
              <a:rPr lang="en-GB" sz="2600" b="1" dirty="0"/>
              <a:t>Blatant omissions</a:t>
            </a:r>
          </a:p>
          <a:p>
            <a:pPr lvl="1"/>
            <a:r>
              <a:rPr lang="en-GB" sz="2600" b="1" dirty="0"/>
              <a:t>Gross oversimplifications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3B52B-0114-465E-87D7-63F31308A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12284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>
                <a:solidFill>
                  <a:srgbClr val="FFFF00"/>
                </a:solidFill>
              </a:rPr>
              <a:t>pipe </a:t>
            </a:r>
            <a:r>
              <a:rPr lang="nl-NL" sz="2200" dirty="0"/>
              <a:t>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>
                <a:solidFill>
                  <a:srgbClr val="FFFF00"/>
                </a:solidFill>
              </a:rPr>
              <a:t>pipe </a:t>
            </a:r>
            <a:r>
              <a:rPr lang="nl-NL" sz="2200" dirty="0"/>
              <a:t>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>
                <a:solidFill>
                  <a:srgbClr val="FFFF00"/>
                </a:solidFill>
              </a:rPr>
              <a:t>pipe</a:t>
            </a:r>
          </a:p>
          <a:p>
            <a:endParaRPr lang="nl-NL" sz="2200" dirty="0"/>
          </a:p>
          <a:p>
            <a:r>
              <a:rPr lang="nl-NL" sz="2200" dirty="0">
                <a:solidFill>
                  <a:srgbClr val="FFFF00"/>
                </a:solidFill>
              </a:rPr>
              <a:t>pipe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pipe '|&gt;' </a:t>
            </a:r>
            <a:r>
              <a:rPr lang="nl-NL" sz="2200" dirty="0" err="1"/>
              <a:t>sum</a:t>
            </a:r>
            <a:endParaRPr lang="nl-NL" sz="2200" dirty="0"/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3793743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2D181-635F-4A24-8D4D-C720D3F92FD5}"/>
              </a:ext>
            </a:extLst>
          </p:cNvPr>
          <p:cNvSpPr txBox="1"/>
          <p:nvPr/>
        </p:nvSpPr>
        <p:spPr>
          <a:xfrm rot="19031891">
            <a:off x="520889" y="1907186"/>
            <a:ext cx="2914151" cy="10156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FF0000"/>
                </a:solidFill>
              </a:rPr>
              <a:t>PARSED!</a:t>
            </a:r>
            <a:endParaRPr lang="en-NL" sz="6000" b="1" dirty="0">
              <a:solidFill>
                <a:srgbClr val="FF000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60FA91-2ECF-43FF-BC26-F3AD5419C3C8}"/>
              </a:ext>
            </a:extLst>
          </p:cNvPr>
          <p:cNvGrpSpPr/>
          <p:nvPr/>
        </p:nvGrpSpPr>
        <p:grpSpPr>
          <a:xfrm>
            <a:off x="2717132" y="2719574"/>
            <a:ext cx="1680240" cy="3123221"/>
            <a:chOff x="2717132" y="3117927"/>
            <a:chExt cx="1680240" cy="3123221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CB12852-7E3E-4753-B138-511C9BA7C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7668" y="3117927"/>
              <a:ext cx="599704" cy="1770054"/>
            </a:xfrm>
            <a:prstGeom prst="straightConnector1">
              <a:avLst/>
            </a:prstGeom>
            <a:ln w="203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Question Mark with solid fill">
              <a:extLst>
                <a:ext uri="{FF2B5EF4-FFF2-40B4-BE49-F238E27FC236}">
                  <a16:creationId xmlns:a16="http://schemas.microsoft.com/office/drawing/2014/main" id="{C767F40A-8C6C-4A85-AE37-50F877D38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399560">
              <a:off x="2717132" y="4782803"/>
              <a:ext cx="1458345" cy="1458345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3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pipe '|&gt;'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b=term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48F373-4725-46DA-9F53-654AF4B6A3B5}"/>
              </a:ext>
            </a:extLst>
          </p:cNvPr>
          <p:cNvSpPr/>
          <p:nvPr/>
        </p:nvSpPr>
        <p:spPr>
          <a:xfrm>
            <a:off x="4318503" y="6047715"/>
            <a:ext cx="5450186" cy="569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378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pipe '|&gt;'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EXTRA) 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48F373-4725-46DA-9F53-654AF4B6A3B5}"/>
              </a:ext>
            </a:extLst>
          </p:cNvPr>
          <p:cNvSpPr/>
          <p:nvPr/>
        </p:nvSpPr>
        <p:spPr>
          <a:xfrm>
            <a:off x="4318503" y="6047715"/>
            <a:ext cx="5450186" cy="569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28535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=pipe '|&gt;'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CallPipe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EXTRA) }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b=term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</p:txBody>
      </p:sp>
    </p:spTree>
    <p:extLst>
      <p:ext uri="{BB962C8B-B14F-4D97-AF65-F5344CB8AC3E}">
        <p14:creationId xmlns:p14="http://schemas.microsoft.com/office/powerpoint/2010/main" val="2862516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0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a=pipe '|&gt;' b=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rgbClr val="FA5252"/>
                </a:solidFill>
              </a:rPr>
              <a:t>CallPipe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b=term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</p:txBody>
      </p:sp>
    </p:spTree>
    <p:extLst>
      <p:ext uri="{BB962C8B-B14F-4D97-AF65-F5344CB8AC3E}">
        <p14:creationId xmlns:p14="http://schemas.microsoft.com/office/powerpoint/2010/main" val="3183137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720885"/>
            <a:ext cx="11520000" cy="2410813"/>
          </a:xfrm>
        </p:spPr>
        <p:txBody>
          <a:bodyPr>
            <a:noAutofit/>
          </a:bodyPr>
          <a:lstStyle/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boolop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Or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operator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Sub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MatMult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Div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Mod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Pow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LShift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           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RShift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BitXor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FloorDiv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unaryop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Invert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Not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USub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Parser/</a:t>
            </a:r>
            <a:r>
              <a:rPr lang="en-GB" dirty="0" err="1"/>
              <a:t>Python.asdl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</a:t>
            </a:r>
            <a:r>
              <a:rPr lang="en-GB" dirty="0" err="1"/>
              <a:t>CallPipe</a:t>
            </a:r>
            <a:r>
              <a:rPr lang="en-GB" dirty="0"/>
              <a:t> AST Node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56376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720885"/>
            <a:ext cx="11520000" cy="2410813"/>
          </a:xfrm>
        </p:spPr>
        <p:txBody>
          <a:bodyPr>
            <a:noAutofit/>
          </a:bodyPr>
          <a:lstStyle/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boolop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Or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operator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Sub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MatMult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Div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Mod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Pow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LShift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           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RShift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BitXor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FloorDiv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CallPipe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unaryop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Invert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Not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USub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Parser/</a:t>
            </a:r>
            <a:r>
              <a:rPr lang="en-GB" dirty="0" err="1"/>
              <a:t>Python.asdl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</a:t>
            </a:r>
            <a:r>
              <a:rPr lang="en-GB" dirty="0" err="1"/>
              <a:t>CallPipe</a:t>
            </a:r>
            <a:r>
              <a:rPr lang="en-GB" dirty="0"/>
              <a:t> AST Node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EE5F6A-11C8-4B34-9118-68C277DA8DA5}"/>
              </a:ext>
            </a:extLst>
          </p:cNvPr>
          <p:cNvGrpSpPr/>
          <p:nvPr/>
        </p:nvGrpSpPr>
        <p:grpSpPr>
          <a:xfrm>
            <a:off x="259799" y="4546674"/>
            <a:ext cx="11596200" cy="1569716"/>
            <a:chOff x="259799" y="4804412"/>
            <a:chExt cx="11596200" cy="1569716"/>
          </a:xfrm>
        </p:grpSpPr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96B11108-B918-44FF-8C1B-3B1DE056A376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</a:t>
              </a:r>
              <a:r>
                <a:rPr lang="en-GB" sz="2400" dirty="0" err="1"/>
                <a:t>ast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0F4C2-7754-40F4-BC78-C22A5C90792E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Content Placeholder 5">
              <a:extLst>
                <a:ext uri="{FF2B5EF4-FFF2-40B4-BE49-F238E27FC236}">
                  <a16:creationId xmlns:a16="http://schemas.microsoft.com/office/drawing/2014/main" id="{786F80F6-17EE-4106-B95A-967663FA9EC3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--regen</a:t>
              </a:r>
              <a:endParaRPr lang="en-NL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F39C7-EE4F-4AC2-B451-F85D840F2FF4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692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Regenerate the parser based on the new grammar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EE5F6A-11C8-4B34-9118-68C277DA8DA5}"/>
              </a:ext>
            </a:extLst>
          </p:cNvPr>
          <p:cNvGrpSpPr/>
          <p:nvPr/>
        </p:nvGrpSpPr>
        <p:grpSpPr>
          <a:xfrm>
            <a:off x="259799" y="1396068"/>
            <a:ext cx="11596200" cy="1569716"/>
            <a:chOff x="259799" y="4804412"/>
            <a:chExt cx="11596200" cy="1569716"/>
          </a:xfrm>
        </p:grpSpPr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96B11108-B918-44FF-8C1B-3B1DE056A376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</a:t>
              </a:r>
              <a:r>
                <a:rPr lang="en-GB" sz="2400" dirty="0" err="1"/>
                <a:t>pegen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0F4C2-7754-40F4-BC78-C22A5C90792E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Content Placeholder 5">
              <a:extLst>
                <a:ext uri="{FF2B5EF4-FFF2-40B4-BE49-F238E27FC236}">
                  <a16:creationId xmlns:a16="http://schemas.microsoft.com/office/drawing/2014/main" id="{786F80F6-17EE-4106-B95A-967663FA9EC3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--regen</a:t>
              </a:r>
              <a:endParaRPr lang="en-NL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F39C7-EE4F-4AC2-B451-F85D840F2FF4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A1BFF3C-4866-43CC-8C49-30D9546A1F8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3282660"/>
            <a:ext cx="11520000" cy="3486440"/>
          </a:xfrm>
        </p:spPr>
        <p:txBody>
          <a:bodyPr>
            <a:noAutofit/>
          </a:bodyPr>
          <a:lstStyle/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Python 3.9.9 (tags/v3.9.9-dirty:ccb0e6a345, Apr 10 2022, 13:28:32)</a:t>
            </a: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[GCC 9.4.0] on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linux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import ast</a:t>
            </a:r>
          </a:p>
          <a:p>
            <a:pPr>
              <a:spcBef>
                <a:spcPts val="600"/>
              </a:spcBef>
            </a:pPr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tree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ast.parse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("10 |&gt; double")</a:t>
            </a:r>
          </a:p>
          <a:p>
            <a:pPr>
              <a:spcBef>
                <a:spcPts val="600"/>
              </a:spcBef>
            </a:pPr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tree.body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[0].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ast.</a:t>
            </a:r>
            <a:r>
              <a:rPr lang="en-GB" b="1" dirty="0" err="1">
                <a:solidFill>
                  <a:srgbClr val="00B0F0"/>
                </a:solidFill>
              </a:rPr>
              <a:t>BinOp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object at 0x7f26f872beb0&gt;</a:t>
            </a:r>
          </a:p>
          <a:p>
            <a:pPr>
              <a:spcBef>
                <a:spcPts val="600"/>
              </a:spcBef>
            </a:pPr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tree.body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[0].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value.op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ast.</a:t>
            </a:r>
            <a:r>
              <a:rPr lang="en-GB" b="1" dirty="0" err="1">
                <a:solidFill>
                  <a:srgbClr val="00B0F0"/>
                </a:solidFill>
              </a:rPr>
              <a:t>CallPipe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object at 0x7f26f86542d0&gt;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76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1: Done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6375" y="1140593"/>
            <a:ext cx="11499250" cy="457681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04510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0244DF9-0EB2-4C62-A20F-F03453987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09" y="844550"/>
            <a:ext cx="5225242" cy="3788071"/>
          </a:xfrm>
          <a:prstGeom prst="rect">
            <a:avLst/>
          </a:prstGeom>
        </p:spPr>
      </p:pic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51A77762-F641-4732-9149-D79643885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303" y="844550"/>
            <a:ext cx="2383934" cy="378807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21C58B0-9A1F-49B3-8286-94095A46D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356350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2E2DA-D407-45F5-BB50-133F53B05554}"/>
              </a:ext>
            </a:extLst>
          </p:cNvPr>
          <p:cNvSpPr txBox="1"/>
          <p:nvPr/>
        </p:nvSpPr>
        <p:spPr>
          <a:xfrm>
            <a:off x="623109" y="4855716"/>
            <a:ext cx="5225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2060"/>
                </a:solidFill>
              </a:rPr>
              <a:t>Python Developer’s Guide</a:t>
            </a:r>
          </a:p>
          <a:p>
            <a:pPr algn="ctr"/>
            <a:r>
              <a:rPr lang="en-GB" sz="3200" dirty="0">
                <a:solidFill>
                  <a:srgbClr val="002060"/>
                </a:solidFill>
              </a:rPr>
              <a:t>https://devguide.python.org</a:t>
            </a:r>
            <a:endParaRPr lang="en-NL" sz="32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7CF0F-D4E9-488E-81B9-BD64F0E0F4BE}"/>
              </a:ext>
            </a:extLst>
          </p:cNvPr>
          <p:cNvSpPr txBox="1"/>
          <p:nvPr/>
        </p:nvSpPr>
        <p:spPr>
          <a:xfrm>
            <a:off x="6343649" y="4855716"/>
            <a:ext cx="5225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>
                <a:solidFill>
                  <a:srgbClr val="002060"/>
                </a:solidFill>
              </a:rPr>
              <a:t>CPython</a:t>
            </a:r>
            <a:r>
              <a:rPr lang="en-GB" sz="3200" b="1" dirty="0">
                <a:solidFill>
                  <a:srgbClr val="002060"/>
                </a:solidFill>
              </a:rPr>
              <a:t> Internals</a:t>
            </a:r>
          </a:p>
          <a:p>
            <a:pPr algn="ctr"/>
            <a:r>
              <a:rPr lang="en-GB" sz="3200" dirty="0">
                <a:solidFill>
                  <a:srgbClr val="002060"/>
                </a:solidFill>
              </a:rPr>
              <a:t>Anthony Shaw &amp; Real Python</a:t>
            </a:r>
            <a:endParaRPr lang="en-NL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917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5671-4DBB-4902-9D3C-429008FA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D9E5F-F505-4299-A43E-19A31A19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40EF63B-0914-4848-AB7F-B0465C846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299" y="989816"/>
            <a:ext cx="12191998" cy="3248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FBEAA-C2E1-4693-94FD-F5F28AE45485}"/>
              </a:ext>
            </a:extLst>
          </p:cNvPr>
          <p:cNvSpPr txBox="1"/>
          <p:nvPr/>
        </p:nvSpPr>
        <p:spPr>
          <a:xfrm>
            <a:off x="336001" y="4895858"/>
            <a:ext cx="11519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3200" dirty="0">
                <a:solidFill>
                  <a:srgbClr val="002060"/>
                </a:solidFill>
              </a:rPr>
              <a:t>Now it's time for Part 2, which is where the magic happens.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06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2: From Abstract Syntax Tree to Magic (Execution)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6375" y="1045917"/>
            <a:ext cx="11499250" cy="37340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5908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684260-2394-457C-9B7E-85F6BA70D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6E0F4-CB86-4F66-B57D-4CCCF9448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202437"/>
            <a:ext cx="11520000" cy="4383551"/>
          </a:xfrm>
        </p:spPr>
        <p:txBody>
          <a:bodyPr/>
          <a:lstStyle/>
          <a:p>
            <a:pPr>
              <a:spcBef>
                <a:spcPts val="4800"/>
              </a:spcBef>
            </a:pPr>
            <a:r>
              <a:rPr lang="en-GB" dirty="0"/>
              <a:t>The compiler takes the AST and turns it into bytecode</a:t>
            </a:r>
          </a:p>
          <a:p>
            <a:pPr>
              <a:spcBef>
                <a:spcPts val="4800"/>
              </a:spcBef>
            </a:pPr>
            <a:r>
              <a:rPr lang="en-GB" dirty="0"/>
              <a:t>Bytecode consists of a list of </a:t>
            </a:r>
            <a:r>
              <a:rPr lang="en-GB" b="1" dirty="0"/>
              <a:t>instructions</a:t>
            </a:r>
            <a:r>
              <a:rPr lang="en-GB" dirty="0"/>
              <a:t> for the </a:t>
            </a:r>
            <a:r>
              <a:rPr lang="en-GB" b="1" dirty="0"/>
              <a:t>evaluation loop</a:t>
            </a:r>
          </a:p>
          <a:p>
            <a:pPr>
              <a:spcBef>
                <a:spcPts val="4800"/>
              </a:spcBef>
            </a:pPr>
            <a:r>
              <a:rPr lang="en-GB" dirty="0"/>
              <a:t>Each unique instruction has its own "opcode" (operation code)</a:t>
            </a:r>
          </a:p>
          <a:p>
            <a:pPr>
              <a:spcBef>
                <a:spcPts val="4800"/>
              </a:spcBef>
            </a:pPr>
            <a:r>
              <a:rPr lang="en-GB" dirty="0"/>
              <a:t>Our new operation needs an "opcode" of its own!</a:t>
            </a: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D7A2DB-4613-4057-8CA6-710763065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Compiling the AST into Bytecode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24387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7683F-BF49-445A-A316-D9CD8575C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3414102"/>
            <a:ext cx="11520000" cy="2138363"/>
          </a:xfrm>
        </p:spPr>
        <p:txBody>
          <a:bodyPr/>
          <a:lstStyle/>
          <a:p>
            <a:endParaRPr lang="en-NL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6623879E-D4A1-4C62-AED0-F1361046F51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991163"/>
            <a:ext cx="11520000" cy="378906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800" dirty="0" err="1"/>
              <a:t>def_op</a:t>
            </a:r>
            <a:r>
              <a:rPr lang="nl-NL" sz="2800" dirty="0"/>
              <a:t>('POP_EXCEPT', 89)</a:t>
            </a:r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# </a:t>
            </a:r>
            <a:r>
              <a:rPr lang="nl-NL" sz="2800" dirty="0" err="1"/>
              <a:t>Opcodes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here have </a:t>
            </a:r>
            <a:r>
              <a:rPr lang="nl-NL" sz="2800" dirty="0" err="1"/>
              <a:t>an</a:t>
            </a:r>
            <a:r>
              <a:rPr lang="nl-NL" sz="2800" dirty="0"/>
              <a:t> argument:</a:t>
            </a:r>
          </a:p>
          <a:p>
            <a:r>
              <a:rPr lang="nl-NL" sz="2800" dirty="0"/>
              <a:t>HAVE_ARGUMENT = 90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('STORE_NAME', 90)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('DELETE_NAME', 91)</a:t>
            </a:r>
            <a:endParaRPr lang="en-NL" sz="280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4165A90F-AF67-4B8D-9B0F-56E52357EE2D}"/>
              </a:ext>
            </a:extLst>
          </p:cNvPr>
          <p:cNvSpPr txBox="1">
            <a:spLocks/>
          </p:cNvSpPr>
          <p:nvPr/>
        </p:nvSpPr>
        <p:spPr>
          <a:xfrm>
            <a:off x="335999" y="298056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Lib/opcode.py</a:t>
            </a:r>
            <a:endParaRPr lang="en-NL" dirty="0"/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A4A61C68-69BB-4AA2-852E-7764E571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</p:spPr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22381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7683F-BF49-445A-A316-D9CD8575C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3414102"/>
            <a:ext cx="11520000" cy="2138363"/>
          </a:xfrm>
        </p:spPr>
        <p:txBody>
          <a:bodyPr/>
          <a:lstStyle/>
          <a:p>
            <a:endParaRPr lang="en-NL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6623879E-D4A1-4C62-AED0-F1361046F51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991163"/>
            <a:ext cx="11520000" cy="378906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800" dirty="0" err="1"/>
              <a:t>def_op</a:t>
            </a:r>
            <a:r>
              <a:rPr lang="nl-NL" sz="2800" dirty="0"/>
              <a:t>('POP_EXCEPT', 89)</a:t>
            </a:r>
          </a:p>
          <a:p>
            <a:r>
              <a:rPr lang="nl-NL" sz="2800" dirty="0" err="1">
                <a:solidFill>
                  <a:srgbClr val="00B0F0"/>
                </a:solidFill>
              </a:rPr>
              <a:t>def_op</a:t>
            </a:r>
            <a:r>
              <a:rPr lang="nl-NL" sz="2800" dirty="0">
                <a:solidFill>
                  <a:srgbClr val="00B0F0"/>
                </a:solidFill>
              </a:rPr>
              <a:t>('BINARY_PIPED_CALL', 90)</a:t>
            </a:r>
          </a:p>
          <a:p>
            <a:endParaRPr lang="nl-NL" sz="2800" dirty="0"/>
          </a:p>
          <a:p>
            <a:r>
              <a:rPr lang="nl-NL" sz="2800" dirty="0"/>
              <a:t># </a:t>
            </a:r>
            <a:r>
              <a:rPr lang="nl-NL" sz="2800" dirty="0" err="1"/>
              <a:t>Opcodes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here have </a:t>
            </a:r>
            <a:r>
              <a:rPr lang="nl-NL" sz="2800" dirty="0" err="1"/>
              <a:t>an</a:t>
            </a:r>
            <a:r>
              <a:rPr lang="nl-NL" sz="2800" dirty="0"/>
              <a:t> argument:</a:t>
            </a:r>
          </a:p>
          <a:p>
            <a:r>
              <a:rPr lang="nl-NL" sz="2800" dirty="0"/>
              <a:t>HAVE_ARGUMENT = </a:t>
            </a:r>
            <a:r>
              <a:rPr lang="nl-NL" sz="2800" dirty="0">
                <a:solidFill>
                  <a:srgbClr val="FFFF00"/>
                </a:solidFill>
              </a:rPr>
              <a:t>91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('STORE_NAME', </a:t>
            </a:r>
            <a:r>
              <a:rPr lang="nl-NL" sz="2800" dirty="0">
                <a:solidFill>
                  <a:srgbClr val="FFFF00"/>
                </a:solidFill>
              </a:rPr>
              <a:t>91</a:t>
            </a:r>
            <a:r>
              <a:rPr lang="nl-NL" sz="2800" dirty="0"/>
              <a:t>)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('DELETE_NAME', </a:t>
            </a:r>
            <a:r>
              <a:rPr lang="nl-NL" sz="2800" dirty="0">
                <a:solidFill>
                  <a:srgbClr val="FFFF00"/>
                </a:solidFill>
              </a:rPr>
              <a:t>92</a:t>
            </a:r>
            <a:r>
              <a:rPr lang="nl-NL" sz="2800" dirty="0"/>
              <a:t>)</a:t>
            </a:r>
            <a:endParaRPr lang="en-NL" sz="280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4165A90F-AF67-4B8D-9B0F-56E52357EE2D}"/>
              </a:ext>
            </a:extLst>
          </p:cNvPr>
          <p:cNvSpPr txBox="1">
            <a:spLocks/>
          </p:cNvSpPr>
          <p:nvPr/>
        </p:nvSpPr>
        <p:spPr>
          <a:xfrm>
            <a:off x="335999" y="298056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Lib/opcode.py</a:t>
            </a:r>
            <a:endParaRPr lang="en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13D36B-CCF6-4516-BADD-87196C8371A6}"/>
              </a:ext>
            </a:extLst>
          </p:cNvPr>
          <p:cNvGrpSpPr/>
          <p:nvPr/>
        </p:nvGrpSpPr>
        <p:grpSpPr>
          <a:xfrm>
            <a:off x="259799" y="5026508"/>
            <a:ext cx="11596200" cy="1569716"/>
            <a:chOff x="259799" y="4804412"/>
            <a:chExt cx="11596200" cy="1569716"/>
          </a:xfrm>
        </p:grpSpPr>
        <p:sp>
          <p:nvSpPr>
            <p:cNvPr id="7" name="Content Placeholder 5">
              <a:extLst>
                <a:ext uri="{FF2B5EF4-FFF2-40B4-BE49-F238E27FC236}">
                  <a16:creationId xmlns:a16="http://schemas.microsoft.com/office/drawing/2014/main" id="{5A77E8BE-7A3A-4C9C-BE31-622C3C571DAC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regen-opcode</a:t>
              </a:r>
              <a:endParaRPr lang="en-NL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D8022D-7415-4FCF-8A77-422767EE478C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2E478337-1FE2-4B41-B841-081975ABBCD5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75EE3C-E349-41D1-A395-F32BF2A2358E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24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400" dirty="0" err="1">
                <a:solidFill>
                  <a:schemeClr val="accent2"/>
                </a:solidFill>
              </a:rPr>
              <a:t>static</a:t>
            </a:r>
            <a:r>
              <a:rPr lang="nl-NL" sz="2400" dirty="0">
                <a:solidFill>
                  <a:schemeClr val="accent2"/>
                </a:solidFill>
              </a:rPr>
              <a:t> int</a:t>
            </a:r>
          </a:p>
          <a:p>
            <a:r>
              <a:rPr lang="nl-NL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compiler_visit_expr1</a:t>
            </a:r>
            <a:r>
              <a:rPr lang="nl-NL" sz="2400" dirty="0"/>
              <a:t>(</a:t>
            </a:r>
            <a:r>
              <a:rPr lang="nl-NL" sz="2400" dirty="0" err="1">
                <a:solidFill>
                  <a:schemeClr val="accent2"/>
                </a:solidFill>
              </a:rPr>
              <a:t>struct</a:t>
            </a:r>
            <a:r>
              <a:rPr lang="nl-NL" sz="2400" dirty="0"/>
              <a:t> compiler *c, </a:t>
            </a:r>
            <a:r>
              <a:rPr lang="nl-NL" sz="2400" dirty="0" err="1"/>
              <a:t>expr_ty</a:t>
            </a:r>
            <a:r>
              <a:rPr lang="nl-NL" sz="2400" dirty="0"/>
              <a:t> e)</a:t>
            </a:r>
          </a:p>
          <a:p>
            <a:r>
              <a:rPr lang="nl-NL" sz="2400" dirty="0"/>
              <a:t>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accent2"/>
                </a:solidFill>
              </a:rPr>
              <a:t>switch</a:t>
            </a:r>
            <a:r>
              <a:rPr lang="nl-NL" sz="2400" dirty="0"/>
              <a:t> (e-&gt;kind) 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</a:p>
          <a:p>
            <a:r>
              <a:rPr lang="nl-NL" sz="2400" dirty="0">
                <a:solidFill>
                  <a:schemeClr val="accent2"/>
                </a:solidFill>
              </a:rPr>
              <a:t>    case</a:t>
            </a:r>
            <a:r>
              <a:rPr lang="nl-NL" sz="2400" dirty="0"/>
              <a:t> </a:t>
            </a:r>
            <a:r>
              <a:rPr lang="nl-NL" sz="2400" dirty="0" err="1"/>
              <a:t>BinOp_kind</a:t>
            </a:r>
            <a:r>
              <a:rPr lang="nl-NL" sz="2400" dirty="0"/>
              <a:t>: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rgbClr val="00B0F0"/>
                </a:solidFill>
              </a:rPr>
              <a:t>left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rgbClr val="92D050"/>
                </a:solidFill>
              </a:rPr>
              <a:t>right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ADDOP(c, </a:t>
            </a:r>
            <a:r>
              <a:rPr lang="nl-NL" sz="2400" dirty="0" err="1"/>
              <a:t>binop</a:t>
            </a:r>
            <a:r>
              <a:rPr lang="nl-NL" sz="2400" dirty="0"/>
              <a:t>(e-&gt;</a:t>
            </a:r>
            <a:r>
              <a:rPr lang="nl-NL" sz="2400" dirty="0" err="1"/>
              <a:t>v.BinOp.op</a:t>
            </a:r>
            <a:r>
              <a:rPr lang="nl-NL" sz="2400" dirty="0"/>
              <a:t>));</a:t>
            </a:r>
          </a:p>
          <a:p>
            <a:r>
              <a:rPr lang="nl-NL" sz="2400" dirty="0"/>
              <a:t>        </a:t>
            </a:r>
            <a:r>
              <a:rPr lang="nl-NL" sz="2400" dirty="0">
                <a:solidFill>
                  <a:schemeClr val="accent2"/>
                </a:solidFill>
              </a:rPr>
              <a:t>break</a:t>
            </a:r>
            <a:r>
              <a:rPr lang="nl-NL" sz="2400" dirty="0"/>
              <a:t>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81255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400" dirty="0" err="1">
                <a:solidFill>
                  <a:schemeClr val="accent2"/>
                </a:solidFill>
              </a:rPr>
              <a:t>static</a:t>
            </a:r>
            <a:r>
              <a:rPr lang="nl-NL" sz="2400" dirty="0">
                <a:solidFill>
                  <a:schemeClr val="accent2"/>
                </a:solidFill>
              </a:rPr>
              <a:t> int</a:t>
            </a:r>
          </a:p>
          <a:p>
            <a:r>
              <a:rPr lang="nl-NL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compiler_visit_expr1</a:t>
            </a:r>
            <a:r>
              <a:rPr lang="nl-NL" sz="2400" dirty="0"/>
              <a:t>(</a:t>
            </a:r>
            <a:r>
              <a:rPr lang="nl-NL" sz="2400" dirty="0" err="1">
                <a:solidFill>
                  <a:schemeClr val="accent2"/>
                </a:solidFill>
              </a:rPr>
              <a:t>struct</a:t>
            </a:r>
            <a:r>
              <a:rPr lang="nl-NL" sz="2400" dirty="0"/>
              <a:t> compiler *c, </a:t>
            </a:r>
            <a:r>
              <a:rPr lang="nl-NL" sz="2400" dirty="0" err="1"/>
              <a:t>expr_ty</a:t>
            </a:r>
            <a:r>
              <a:rPr lang="nl-NL" sz="2400" dirty="0"/>
              <a:t> e)</a:t>
            </a:r>
          </a:p>
          <a:p>
            <a:r>
              <a:rPr lang="nl-NL" sz="2400" dirty="0"/>
              <a:t>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accent2"/>
                </a:solidFill>
              </a:rPr>
              <a:t>switch</a:t>
            </a:r>
            <a:r>
              <a:rPr lang="nl-NL" sz="2400" dirty="0"/>
              <a:t> (e-&gt;kind) 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</a:p>
          <a:p>
            <a:r>
              <a:rPr lang="nl-NL" sz="2400" dirty="0">
                <a:solidFill>
                  <a:schemeClr val="accent2"/>
                </a:solidFill>
              </a:rPr>
              <a:t>    case</a:t>
            </a:r>
            <a:r>
              <a:rPr lang="nl-NL" sz="2400" dirty="0"/>
              <a:t> </a:t>
            </a:r>
            <a:r>
              <a:rPr lang="nl-NL" sz="2400" dirty="0" err="1"/>
              <a:t>BinOp_kind</a:t>
            </a:r>
            <a:r>
              <a:rPr lang="nl-NL" sz="2400" dirty="0"/>
              <a:t>: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chemeClr val="bg1">
                    <a:lumMod val="95000"/>
                  </a:schemeClr>
                </a:solidFill>
              </a:rPr>
              <a:t>left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chemeClr val="bg1">
                    <a:lumMod val="95000"/>
                  </a:schemeClr>
                </a:solidFill>
              </a:rPr>
              <a:t>right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ADDOP(c, </a:t>
            </a:r>
            <a:r>
              <a:rPr lang="nl-NL" sz="2400" dirty="0" err="1">
                <a:solidFill>
                  <a:srgbClr val="FFFF00"/>
                </a:solidFill>
              </a:rPr>
              <a:t>binop</a:t>
            </a:r>
            <a:r>
              <a:rPr lang="nl-NL" sz="2400" dirty="0">
                <a:solidFill>
                  <a:srgbClr val="FFFF00"/>
                </a:solidFill>
              </a:rPr>
              <a:t>(e-&gt;</a:t>
            </a:r>
            <a:r>
              <a:rPr lang="nl-NL" sz="2400" dirty="0" err="1">
                <a:solidFill>
                  <a:srgbClr val="FFFF00"/>
                </a:solidFill>
              </a:rPr>
              <a:t>v.BinOp.op</a:t>
            </a:r>
            <a:r>
              <a:rPr lang="nl-NL" sz="2400" dirty="0">
                <a:solidFill>
                  <a:srgbClr val="FFFF00"/>
                </a:solidFill>
              </a:rPr>
              <a:t>)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</a:t>
            </a:r>
            <a:r>
              <a:rPr lang="nl-NL" sz="2400" dirty="0">
                <a:solidFill>
                  <a:schemeClr val="accent2"/>
                </a:solidFill>
              </a:rPr>
              <a:t>break</a:t>
            </a:r>
            <a:r>
              <a:rPr lang="nl-NL" sz="2400" dirty="0"/>
              <a:t>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468625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Add: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BINARY_ADD;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so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on */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21760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Add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BINARY_ADD;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so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on */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8448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Add: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BINARY_ADD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so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on */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33111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5671-4DBB-4902-9D3C-429008FA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source code to execution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D9E5F-F505-4299-A43E-19A31A19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40EF63B-0914-4848-AB7F-B0465C846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00" y="989816"/>
            <a:ext cx="12192000" cy="3248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FBEAA-C2E1-4693-94FD-F5F28AE45485}"/>
              </a:ext>
            </a:extLst>
          </p:cNvPr>
          <p:cNvSpPr txBox="1"/>
          <p:nvPr/>
        </p:nvSpPr>
        <p:spPr>
          <a:xfrm>
            <a:off x="229054" y="4548902"/>
            <a:ext cx="11733291" cy="1400383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Source code</a:t>
            </a:r>
            <a:r>
              <a:rPr kumimoji="0" lang="en-GB" sz="36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&amp; slides are available on GitHub:</a:t>
            </a:r>
          </a:p>
          <a:p>
            <a:pPr lvl="0" algn="ctr">
              <a:spcBef>
                <a:spcPts val="600"/>
              </a:spcBef>
              <a:defRPr/>
            </a:pPr>
            <a:r>
              <a:rPr lang="fr-FR" sz="4400" b="1" dirty="0">
                <a:solidFill>
                  <a:srgbClr val="002060"/>
                </a:solidFill>
              </a:rPr>
              <a:t>https://github.com/SebastiaanZ/pypethon</a:t>
            </a:r>
            <a:r>
              <a:rPr kumimoji="0" lang="en-GB" sz="4400" b="1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7993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Add: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BINARY_ADD;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 err="1">
                <a:solidFill>
                  <a:srgbClr val="FFFF00"/>
                </a:solidFill>
              </a:rPr>
              <a:t>CallPipe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BINARY_PIPED_CALL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/* And so on */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53412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48011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stack_effect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>
                <a:solidFill>
                  <a:schemeClr val="accent2"/>
                </a:solidFill>
              </a:rPr>
              <a:t>int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opcode, </a:t>
            </a:r>
            <a:r>
              <a:rPr lang="en-GB" sz="2400" dirty="0">
                <a:solidFill>
                  <a:schemeClr val="accent2"/>
                </a:solidFill>
              </a:rPr>
              <a:t>int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oparg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GB" sz="2400" dirty="0">
                <a:solidFill>
                  <a:schemeClr val="accent2"/>
                </a:solidFill>
              </a:rPr>
              <a:t>int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jump)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(opcode) {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/* Binary operators (most removed) */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BINARY_ADD: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BINARY_SUBTRACT: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BINARY_TRUE_DIVIDE: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BINARY_PIPED_CALL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-1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;</a:t>
            </a:r>
            <a:endParaRPr lang="en-GB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734812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2: We've got Bytecode!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6376" y="1045917"/>
            <a:ext cx="11499247" cy="37340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E1067-4CD5-4DD6-840F-556CD8256596}"/>
              </a:ext>
            </a:extLst>
          </p:cNvPr>
          <p:cNvSpPr txBox="1"/>
          <p:nvPr/>
        </p:nvSpPr>
        <p:spPr>
          <a:xfrm>
            <a:off x="336001" y="5258000"/>
            <a:ext cx="11519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Now</a:t>
            </a:r>
            <a:r>
              <a:rPr lang="en-GB" sz="3200" dirty="0">
                <a:solidFill>
                  <a:srgbClr val="002060"/>
                </a:solidFill>
              </a:rPr>
              <a:t>, we get to where the magic happens: the </a:t>
            </a:r>
            <a:r>
              <a:rPr lang="en-GB" sz="3200" b="1" dirty="0">
                <a:solidFill>
                  <a:srgbClr val="002060"/>
                </a:solidFill>
              </a:rPr>
              <a:t>Evaluation Loop</a:t>
            </a:r>
            <a:r>
              <a:rPr lang="en-GB" sz="3200" dirty="0">
                <a:solidFill>
                  <a:srgbClr val="002060"/>
                </a:solidFill>
              </a:rPr>
              <a:t>.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6188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7DBF3E-CC5E-4C2F-BE29-3F3C4BAD21E3}"/>
              </a:ext>
            </a:extLst>
          </p:cNvPr>
          <p:cNvSpPr/>
          <p:nvPr/>
        </p:nvSpPr>
        <p:spPr>
          <a:xfrm>
            <a:off x="1241659" y="1405289"/>
            <a:ext cx="5438274" cy="10010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987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6699183" y="3286407"/>
            <a:ext cx="4990504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6959406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5928-F5CB-4A27-85DB-43D1EAB1A558}"/>
              </a:ext>
            </a:extLst>
          </p:cNvPr>
          <p:cNvSpPr txBox="1"/>
          <p:nvPr/>
        </p:nvSpPr>
        <p:spPr>
          <a:xfrm>
            <a:off x="8015935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-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9072464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296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0" grpId="0"/>
      <p:bldP spid="11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6699183" y="3286407"/>
            <a:ext cx="4990504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6959406" y="4352541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5928-F5CB-4A27-85DB-43D1EAB1A558}"/>
              </a:ext>
            </a:extLst>
          </p:cNvPr>
          <p:cNvSpPr txBox="1"/>
          <p:nvPr/>
        </p:nvSpPr>
        <p:spPr>
          <a:xfrm>
            <a:off x="8015935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-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9072464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0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0.27526 0.057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3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6699183" y="3286407"/>
            <a:ext cx="4990504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5928-F5CB-4A27-85DB-43D1EAB1A558}"/>
              </a:ext>
            </a:extLst>
          </p:cNvPr>
          <p:cNvSpPr txBox="1"/>
          <p:nvPr/>
        </p:nvSpPr>
        <p:spPr>
          <a:xfrm>
            <a:off x="8015935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-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9072464" y="4352541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971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10196 -0.074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91" y="-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9685175" y="3286407"/>
            <a:ext cx="2004511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10314384" y="3834616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631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9703837" y="3286407"/>
            <a:ext cx="1985850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10314384" y="383461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7CBD39-B178-4AC9-A8FE-86C341ABDE49}"/>
              </a:ext>
            </a:extLst>
          </p:cNvPr>
          <p:cNvCxnSpPr>
            <a:cxnSpLocks/>
          </p:cNvCxnSpPr>
          <p:nvPr/>
        </p:nvCxnSpPr>
        <p:spPr>
          <a:xfrm flipH="1" flipV="1">
            <a:off x="5875699" y="2399168"/>
            <a:ext cx="4438685" cy="250781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065B24-6787-4F01-B683-DF25214ECB52}"/>
              </a:ext>
            </a:extLst>
          </p:cNvPr>
          <p:cNvSpPr txBox="1"/>
          <p:nvPr/>
        </p:nvSpPr>
        <p:spPr>
          <a:xfrm>
            <a:off x="2993911" y="3639163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1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FE1763-96CC-4292-BDCD-BB68C62F7FA4}"/>
              </a:ext>
            </a:extLst>
          </p:cNvPr>
          <p:cNvSpPr txBox="1"/>
          <p:nvPr/>
        </p:nvSpPr>
        <p:spPr>
          <a:xfrm>
            <a:off x="8770021" y="2217770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05401-42E1-41C0-ADC1-9E6B7F28F60E}"/>
              </a:ext>
            </a:extLst>
          </p:cNvPr>
          <p:cNvSpPr txBox="1"/>
          <p:nvPr/>
        </p:nvSpPr>
        <p:spPr>
          <a:xfrm>
            <a:off x="10210035" y="2224992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5FEE51-8BA6-4D76-B08B-6381DA253419}"/>
              </a:ext>
            </a:extLst>
          </p:cNvPr>
          <p:cNvSpPr txBox="1"/>
          <p:nvPr/>
        </p:nvSpPr>
        <p:spPr>
          <a:xfrm>
            <a:off x="3415636" y="2229518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1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501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-0.41003 -0.37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08" y="-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0.60196 0.1590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91" y="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887240"/>
            <a:ext cx="11520001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</a:t>
            </a:r>
            <a:r>
              <a:rPr lang="en-GB" sz="2800" dirty="0">
                <a:solidFill>
                  <a:srgbClr val="FFFF00"/>
                </a:solidFill>
              </a:rPr>
              <a:t>BINARY_PIPED_CALL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975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10440753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887240"/>
            <a:ext cx="11520001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</a:t>
            </a:r>
            <a:r>
              <a:rPr lang="en-GB" sz="2800" dirty="0">
                <a:solidFill>
                  <a:srgbClr val="FFFF00"/>
                </a:solidFill>
              </a:rPr>
              <a:t>BINARY_PIPED_CALL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spc="-200" dirty="0" err="1">
                <a:solidFill>
                  <a:srgbClr val="FFFF00"/>
                </a:solidFill>
              </a:rPr>
              <a:t>PyObject_CallOneArg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GB" sz="2800" dirty="0">
                <a:solidFill>
                  <a:srgbClr val="FFFF00"/>
                </a:solidFill>
              </a:rPr>
              <a:t>right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2800" dirty="0">
                <a:solidFill>
                  <a:srgbClr val="FFFF00"/>
                </a:solidFill>
              </a:rPr>
              <a:t>left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3315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BB3AA8-3E3E-432C-B1AA-4A8F0EC7F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F6708-765E-465E-BADF-00BF8EAD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017" y="1215648"/>
            <a:ext cx="11520000" cy="490449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4800"/>
              </a:spcBef>
            </a:pPr>
            <a:r>
              <a:rPr lang="en-GB" dirty="0"/>
              <a:t>Old bytecode will no longer work, as opcodes have changed.</a:t>
            </a:r>
          </a:p>
          <a:p>
            <a:pPr>
              <a:spcBef>
                <a:spcPts val="4800"/>
              </a:spcBef>
            </a:pPr>
            <a:r>
              <a:rPr lang="en-GB" dirty="0"/>
              <a:t>To force recompilation, you can increase the "MAGIC_NUMBER"</a:t>
            </a:r>
          </a:p>
          <a:p>
            <a:pPr lvl="1">
              <a:spcBef>
                <a:spcPts val="2400"/>
              </a:spcBef>
            </a:pPr>
            <a:r>
              <a:rPr lang="en-GB" sz="2800" dirty="0"/>
              <a:t>Relevant file: </a:t>
            </a:r>
            <a:r>
              <a:rPr lang="en-GB" sz="2800" b="1" dirty="0"/>
              <a:t>Lib/importlib/_bootstrap_external.py</a:t>
            </a:r>
          </a:p>
          <a:p>
            <a:pPr>
              <a:spcBef>
                <a:spcPts val="4800"/>
              </a:spcBef>
            </a:pPr>
            <a:r>
              <a:rPr lang="en-GB" dirty="0"/>
              <a:t>You may also need to update "</a:t>
            </a:r>
            <a:r>
              <a:rPr lang="en-GB" dirty="0" err="1"/>
              <a:t>magic_values</a:t>
            </a:r>
            <a:r>
              <a:rPr lang="en-GB" dirty="0"/>
              <a:t>" in </a:t>
            </a:r>
            <a:r>
              <a:rPr lang="en-GB" b="1" dirty="0"/>
              <a:t>PC/</a:t>
            </a:r>
            <a:r>
              <a:rPr lang="en-GB" b="1" dirty="0" err="1"/>
              <a:t>Launcher.c</a:t>
            </a:r>
            <a:r>
              <a:rPr lang="en-GB" b="1" dirty="0"/>
              <a:t> </a:t>
            </a:r>
            <a:r>
              <a:rPr lang="en-GB" dirty="0"/>
              <a:t>to include the new value in the specified range.</a:t>
            </a:r>
          </a:p>
          <a:p>
            <a:pPr>
              <a:spcBef>
                <a:spcPts val="4800"/>
              </a:spcBef>
            </a:pPr>
            <a:r>
              <a:rPr lang="en-GB" dirty="0"/>
              <a:t>Run </a:t>
            </a:r>
            <a:r>
              <a:rPr lang="en-GB" b="1" dirty="0"/>
              <a:t>make regen-</a:t>
            </a:r>
            <a:r>
              <a:rPr lang="en-GB" b="1" dirty="0" err="1"/>
              <a:t>importlib</a:t>
            </a:r>
            <a:r>
              <a:rPr lang="en-GB" b="1" dirty="0"/>
              <a:t> </a:t>
            </a:r>
            <a:r>
              <a:rPr lang="en-GB" dirty="0"/>
              <a:t>or </a:t>
            </a:r>
            <a:r>
              <a:rPr lang="en-GB" b="1" dirty="0" err="1"/>
              <a:t>PCBuild</a:t>
            </a:r>
            <a:r>
              <a:rPr lang="en-GB" b="1" dirty="0"/>
              <a:t>\build.bat --regen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758E03-C8DD-4408-8464-26F3D185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Sidenote: What about existing .</a:t>
            </a:r>
            <a:r>
              <a:rPr lang="en-GB" dirty="0" err="1"/>
              <a:t>pyc</a:t>
            </a:r>
            <a:r>
              <a:rPr lang="en-GB" dirty="0"/>
              <a:t> files?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98473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26DF-AEFD-4486-9214-BCBD499C7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454589"/>
            <a:ext cx="11520000" cy="577850"/>
          </a:xfrm>
        </p:spPr>
        <p:txBody>
          <a:bodyPr/>
          <a:lstStyle/>
          <a:p>
            <a:pPr algn="ctr"/>
            <a:r>
              <a:rPr lang="en-GB" sz="5400" dirty="0"/>
              <a:t>Before we go...</a:t>
            </a:r>
            <a:endParaRPr lang="en-NL" sz="5400" dirty="0"/>
          </a:p>
        </p:txBody>
      </p:sp>
      <p:pic>
        <p:nvPicPr>
          <p:cNvPr id="6" name="Content Placeholder 5" descr="Logo&#10;&#10;Description automatically generated">
            <a:extLst>
              <a:ext uri="{FF2B5EF4-FFF2-40B4-BE49-F238E27FC236}">
                <a16:creationId xmlns:a16="http://schemas.microsoft.com/office/drawing/2014/main" id="{82190005-1963-485B-88F8-74820F53F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72671"/>
            <a:ext cx="11518900" cy="383963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9FFEA-649C-4F83-87BD-AF365EC38E00}"/>
              </a:ext>
            </a:extLst>
          </p:cNvPr>
          <p:cNvSpPr txBox="1"/>
          <p:nvPr/>
        </p:nvSpPr>
        <p:spPr>
          <a:xfrm>
            <a:off x="3047450" y="5723433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4400" b="1" dirty="0">
                <a:solidFill>
                  <a:srgbClr val="0070C0"/>
                </a:solidFill>
              </a:rPr>
              <a:t>https://europython.eu</a:t>
            </a:r>
            <a:endParaRPr lang="en-NL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818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  </a:t>
            </a:r>
            <a:r>
              <a:rPr lang="en-GB" sz="2600" dirty="0">
                <a:solidFill>
                  <a:srgbClr val="CFCFCF"/>
                </a:solidFill>
              </a:rPr>
              <a:t># double(1)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390071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  </a:t>
            </a:r>
            <a:r>
              <a:rPr lang="en-GB" sz="2600" dirty="0">
                <a:solidFill>
                  <a:srgbClr val="CFCFCF"/>
                </a:solidFill>
              </a:rPr>
              <a:t># double(1)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 </a:t>
            </a:r>
            <a:r>
              <a:rPr lang="en-GB" sz="2600" dirty="0">
                <a:solidFill>
                  <a:srgbClr val="CFCFCF"/>
                </a:solidFill>
              </a:rPr>
              <a:t># double(double(1))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  <a:p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1793629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  </a:t>
            </a:r>
            <a:r>
              <a:rPr lang="en-GB" sz="2600" dirty="0">
                <a:solidFill>
                  <a:srgbClr val="CFCFCF"/>
                </a:solidFill>
              </a:rPr>
              <a:t># double(1)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 </a:t>
            </a:r>
            <a:r>
              <a:rPr lang="en-GB" sz="2600" dirty="0">
                <a:solidFill>
                  <a:srgbClr val="CFCFCF"/>
                </a:solidFill>
              </a:rPr>
              <a:t># double(double(1))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  <a:p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B56576-A66C-45DB-822A-43C66C9E6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4613275"/>
            <a:ext cx="11520000" cy="1876426"/>
          </a:xfrm>
        </p:spPr>
        <p:txBody>
          <a:bodyPr>
            <a:normAutofit/>
          </a:bodyPr>
          <a:lstStyle/>
          <a:p>
            <a:r>
              <a:rPr lang="en-GB" sz="2800" dirty="0"/>
              <a:t>Just to be clear: This operator is </a:t>
            </a:r>
            <a:r>
              <a:rPr lang="en-GB" sz="2800" b="1" u="sng" dirty="0"/>
              <a:t>not</a:t>
            </a:r>
            <a:r>
              <a:rPr lang="en-GB" sz="2800" dirty="0"/>
              <a:t> a part of Python.</a:t>
            </a:r>
          </a:p>
          <a:p>
            <a:pPr lvl="1"/>
            <a:r>
              <a:rPr lang="en-GB" i="1" dirty="0"/>
              <a:t>I don’t think there are any plans to add such an operator to Python.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I’ll keep the implementation simple: </a:t>
            </a:r>
            <a:r>
              <a:rPr lang="en-GB" sz="2800" b="1" dirty="0"/>
              <a:t>Feel free to try and extend it!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197069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</TotalTime>
  <Words>4135</Words>
  <Application>Microsoft Office PowerPoint</Application>
  <PresentationFormat>Widescreen</PresentationFormat>
  <Paragraphs>589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Fira Code</vt:lpstr>
      <vt:lpstr>Office Theme</vt:lpstr>
      <vt:lpstr>Demystifying Python’s Internals</vt:lpstr>
      <vt:lpstr>Sebastiaan Zeeff</vt:lpstr>
      <vt:lpstr>Talk Outline</vt:lpstr>
      <vt:lpstr>PowerPoint Presentation</vt:lpstr>
      <vt:lpstr>From source code to execution</vt:lpstr>
      <vt:lpstr>Adding a new binary operator: A pipe operator (|&gt;)</vt:lpstr>
      <vt:lpstr>Adding a new binary operator: A pipe operator (|&gt;)</vt:lpstr>
      <vt:lpstr>Adding a new binary operator: A pipe operator (|&gt;)</vt:lpstr>
      <vt:lpstr>Adding a new binary operator: A pipe operator (|&gt;)</vt:lpstr>
      <vt:lpstr>PowerPoint Presentation</vt:lpstr>
      <vt:lpstr>Breaking it down into small steps</vt:lpstr>
      <vt:lpstr>From source code to execution</vt:lpstr>
      <vt:lpstr>Part I: From Source Code to Abstract Syntax Tree (AST)</vt:lpstr>
      <vt:lpstr>Tokenization: from raw text to a stream of tokens</vt:lpstr>
      <vt:lpstr>Tokenization: Add a token for the operator</vt:lpstr>
      <vt:lpstr>PowerPoint Presentation</vt:lpstr>
      <vt:lpstr>Part 1: Progress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Implementing our new grammar rule</vt:lpstr>
      <vt:lpstr>Implementing our new grammar rule</vt:lpstr>
      <vt:lpstr>Implementing our new grammar rule</vt:lpstr>
      <vt:lpstr>Implementing our new grammar rule</vt:lpstr>
      <vt:lpstr>Implementing our new grammar rule</vt:lpstr>
      <vt:lpstr>Grammar Actions: from a match to an AST node</vt:lpstr>
      <vt:lpstr>Grammar Actions: from a match to an AST node</vt:lpstr>
      <vt:lpstr>Grammar Actions: from a match to an AST node</vt:lpstr>
      <vt:lpstr>Grammar Actions: from a match to an AST node</vt:lpstr>
      <vt:lpstr>Grammar Actions: from a match to an AST node</vt:lpstr>
      <vt:lpstr>Add a CallPipe AST Node</vt:lpstr>
      <vt:lpstr>Add a CallPipe AST Node</vt:lpstr>
      <vt:lpstr>Regenerate the parser based on the new grammar</vt:lpstr>
      <vt:lpstr>Part 1: Done</vt:lpstr>
      <vt:lpstr>Progress</vt:lpstr>
      <vt:lpstr>Part 2: From Abstract Syntax Tree to Magic (Execution)</vt:lpstr>
      <vt:lpstr>Compiling the AST into Bytecode</vt:lpstr>
      <vt:lpstr>PowerPoint Presentation</vt:lpstr>
      <vt:lpstr>PowerPoint Presentation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Part 2: We've got Bytecode!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Sidenote: What about existing .pyc files?</vt:lpstr>
      <vt:lpstr>Before we go...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Sebastiaan Zeeff</dc:creator>
  <cp:lastModifiedBy>Sebastiaan Zeeff</cp:lastModifiedBy>
  <cp:revision>6</cp:revision>
  <dcterms:created xsi:type="dcterms:W3CDTF">2022-04-10T13:29:02Z</dcterms:created>
  <dcterms:modified xsi:type="dcterms:W3CDTF">2022-04-11T19:51:21Z</dcterms:modified>
</cp:coreProperties>
</file>